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301" r:id="rId2"/>
    <p:sldId id="322" r:id="rId3"/>
    <p:sldId id="353" r:id="rId4"/>
    <p:sldId id="312" r:id="rId5"/>
    <p:sldId id="338" r:id="rId6"/>
    <p:sldId id="313" r:id="rId7"/>
    <p:sldId id="314" r:id="rId8"/>
    <p:sldId id="375" r:id="rId9"/>
    <p:sldId id="336" r:id="rId10"/>
    <p:sldId id="337" r:id="rId11"/>
    <p:sldId id="339" r:id="rId12"/>
    <p:sldId id="354" r:id="rId13"/>
    <p:sldId id="352" r:id="rId14"/>
    <p:sldId id="257" r:id="rId15"/>
    <p:sldId id="340" r:id="rId16"/>
    <p:sldId id="341" r:id="rId17"/>
    <p:sldId id="342" r:id="rId18"/>
    <p:sldId id="351" r:id="rId19"/>
    <p:sldId id="343" r:id="rId20"/>
    <p:sldId id="344" r:id="rId21"/>
    <p:sldId id="345" r:id="rId22"/>
    <p:sldId id="346" r:id="rId23"/>
    <p:sldId id="347" r:id="rId24"/>
    <p:sldId id="371" r:id="rId25"/>
    <p:sldId id="348" r:id="rId26"/>
    <p:sldId id="372" r:id="rId27"/>
    <p:sldId id="373" r:id="rId28"/>
    <p:sldId id="374" r:id="rId29"/>
    <p:sldId id="349" r:id="rId30"/>
    <p:sldId id="366" r:id="rId31"/>
    <p:sldId id="355" r:id="rId32"/>
    <p:sldId id="367" r:id="rId33"/>
    <p:sldId id="356" r:id="rId34"/>
    <p:sldId id="363" r:id="rId35"/>
    <p:sldId id="357" r:id="rId36"/>
    <p:sldId id="364" r:id="rId37"/>
    <p:sldId id="358" r:id="rId38"/>
    <p:sldId id="368" r:id="rId39"/>
    <p:sldId id="365" r:id="rId40"/>
    <p:sldId id="359" r:id="rId41"/>
    <p:sldId id="369" r:id="rId42"/>
    <p:sldId id="360" r:id="rId43"/>
    <p:sldId id="361" r:id="rId44"/>
    <p:sldId id="362" r:id="rId45"/>
    <p:sldId id="370" r:id="rId46"/>
    <p:sldId id="350"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336"/>
    <a:srgbClr val="321211"/>
    <a:srgbClr val="012500"/>
    <a:srgbClr val="022301"/>
    <a:srgbClr val="003400"/>
    <a:srgbClr val="4D1C1B"/>
    <a:srgbClr val="0A064E"/>
    <a:srgbClr val="1F0019"/>
    <a:srgbClr val="3C0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Objects="1">
      <p:cViewPr varScale="1">
        <p:scale>
          <a:sx n="48" d="100"/>
          <a:sy n="48" d="100"/>
        </p:scale>
        <p:origin x="1339" y="43"/>
      </p:cViewPr>
      <p:guideLst>
        <p:guide orient="horz" pos="2160"/>
        <p:guide pos="2880"/>
      </p:guideLst>
    </p:cSldViewPr>
  </p:slideViewPr>
  <p:outlineViewPr>
    <p:cViewPr>
      <p:scale>
        <a:sx n="33" d="100"/>
        <a:sy n="33" d="100"/>
      </p:scale>
      <p:origin x="0" y="-59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80459-1D5F-A44E-BF04-E58A890F1CF7}" type="datetimeFigureOut">
              <a:rPr lang="en-US" smtClean="0"/>
              <a:pPr/>
              <a:t>2/18/2020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12C63E-D734-BB44-B93F-73DA08493D6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152613-AC4C-A94E-8EE9-B469E4BB730C}" type="datetimeFigureOut">
              <a:rPr lang="en-US" smtClean="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7137B7-2E04-5645-8629-08DBDB9387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52613-AC4C-A94E-8EE9-B469E4BB730C}" type="datetimeFigureOut">
              <a:rPr lang="en-US" smtClean="0"/>
              <a:pPr/>
              <a:t>2/18/2020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137B7-2E04-5645-8629-08DBDB93871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prstTxWarp prst="textPlain">
              <a:avLst/>
            </a:prstTxWarp>
            <a:noAutofit/>
            <a:scene3d>
              <a:camera prst="orthographicFront"/>
              <a:lightRig rig="threePt" dir="t"/>
            </a:scene3d>
          </a:bodyPr>
          <a:lstStyle/>
          <a:p>
            <a:r>
              <a:rPr lang="en-US" sz="7200" spc="600" dirty="0">
                <a:solidFill>
                  <a:schemeClr val="bg2">
                    <a:lumMod val="40000"/>
                    <a:lumOff val="60000"/>
                  </a:schemeClr>
                </a:solidFill>
                <a:effectLst>
                  <a:reflection stA="0" endPos="0" dir="5400000" sy="-100000" algn="bl" rotWithShape="0"/>
                </a:effectLst>
              </a:rPr>
              <a:t>NYSSO </a:t>
            </a:r>
            <a:br>
              <a:rPr lang="en-US" sz="7200" spc="600" dirty="0">
                <a:solidFill>
                  <a:schemeClr val="bg2">
                    <a:lumMod val="40000"/>
                    <a:lumOff val="60000"/>
                  </a:schemeClr>
                </a:solidFill>
                <a:effectLst>
                  <a:reflection stA="0" endPos="0" dir="5400000" sy="-100000" algn="bl" rotWithShape="0"/>
                </a:effectLst>
              </a:rPr>
            </a:br>
            <a:r>
              <a:rPr lang="en-US" sz="7200" spc="600" dirty="0">
                <a:solidFill>
                  <a:schemeClr val="bg2">
                    <a:lumMod val="40000"/>
                    <a:lumOff val="60000"/>
                  </a:schemeClr>
                </a:solidFill>
                <a:effectLst>
                  <a:reflection stA="0" endPos="0" dir="5400000" sy="-100000" algn="bl" rotWithShape="0"/>
                </a:effectLst>
              </a:rPr>
              <a:t>TRAINING PRESENTATION</a:t>
            </a:r>
          </a:p>
        </p:txBody>
      </p:sp>
      <p:sp>
        <p:nvSpPr>
          <p:cNvPr id="3" name="Subtitle 2"/>
          <p:cNvSpPr>
            <a:spLocks noGrp="1"/>
          </p:cNvSpPr>
          <p:nvPr>
            <p:ph type="subTitle" idx="1"/>
          </p:nvPr>
        </p:nvSpPr>
        <p:spPr>
          <a:xfrm>
            <a:off x="685800" y="5181600"/>
            <a:ext cx="7772400" cy="1371600"/>
          </a:xfrm>
        </p:spPr>
        <p:txBody>
          <a:bodyPr>
            <a:noAutofit/>
          </a:bodyPr>
          <a:lstStyle/>
          <a:p>
            <a:r>
              <a:rPr lang="en-US" sz="1800" dirty="0">
                <a:solidFill>
                  <a:schemeClr val="tx2">
                    <a:lumMod val="60000"/>
                    <a:lumOff val="40000"/>
                  </a:schemeClr>
                </a:solidFill>
              </a:rPr>
              <a:t>Created by Brad White</a:t>
            </a:r>
          </a:p>
          <a:p>
            <a:r>
              <a:rPr lang="en-US" sz="1800" dirty="0">
                <a:solidFill>
                  <a:schemeClr val="tx2">
                    <a:lumMod val="60000"/>
                    <a:lumOff val="40000"/>
                  </a:schemeClr>
                </a:solidFill>
              </a:rPr>
              <a:t>All Rights Reserved</a:t>
            </a:r>
          </a:p>
          <a:p>
            <a:r>
              <a:rPr lang="en-US" sz="1800" dirty="0">
                <a:solidFill>
                  <a:schemeClr val="tx2">
                    <a:lumMod val="60000"/>
                    <a:lumOff val="40000"/>
                  </a:schemeClr>
                </a:solidFill>
              </a:rPr>
              <a:t>No Reproduction, Publishing or Dissemination </a:t>
            </a:r>
          </a:p>
          <a:p>
            <a:r>
              <a:rPr lang="en-US" sz="1800" dirty="0">
                <a:solidFill>
                  <a:schemeClr val="tx2">
                    <a:lumMod val="60000"/>
                    <a:lumOff val="40000"/>
                  </a:schemeClr>
                </a:solidFill>
              </a:rPr>
              <a:t>Without Prior Written Consent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B484-C6EA-2A49-94E4-22705888C461}"/>
              </a:ext>
            </a:extLst>
          </p:cNvPr>
          <p:cNvSpPr>
            <a:spLocks noGrp="1"/>
          </p:cNvSpPr>
          <p:nvPr>
            <p:ph type="title"/>
          </p:nvPr>
        </p:nvSpPr>
        <p:spPr/>
        <p:txBody>
          <a:bodyPr/>
          <a:lstStyle/>
          <a:p>
            <a:r>
              <a:rPr lang="en-US" dirty="0"/>
              <a:t>PITCHER’S MOTION</a:t>
            </a:r>
          </a:p>
        </p:txBody>
      </p:sp>
      <p:sp>
        <p:nvSpPr>
          <p:cNvPr id="3" name="Content Placeholder 2">
            <a:extLst>
              <a:ext uri="{FF2B5EF4-FFF2-40B4-BE49-F238E27FC236}">
                <a16:creationId xmlns:a16="http://schemas.microsoft.com/office/drawing/2014/main" id="{C0946BB2-EC1B-2747-BC83-6377FB97AC71}"/>
              </a:ext>
            </a:extLst>
          </p:cNvPr>
          <p:cNvSpPr>
            <a:spLocks noGrp="1"/>
          </p:cNvSpPr>
          <p:nvPr>
            <p:ph idx="1"/>
          </p:nvPr>
        </p:nvSpPr>
        <p:spPr>
          <a:xfrm>
            <a:off x="0" y="1600200"/>
            <a:ext cx="9144000" cy="4525963"/>
          </a:xfrm>
        </p:spPr>
        <p:txBody>
          <a:bodyPr/>
          <a:lstStyle/>
          <a:p>
            <a:pPr lvl="1"/>
            <a:r>
              <a:rPr lang="en-US" i="1" dirty="0"/>
              <a:t>NOTE 1:  </a:t>
            </a:r>
            <a:r>
              <a:rPr lang="en-US" dirty="0"/>
              <a:t>The comment is misleading.  </a:t>
            </a:r>
          </a:p>
          <a:p>
            <a:pPr lvl="2" algn="just"/>
            <a:r>
              <a:rPr lang="en-US" sz="2800" dirty="0"/>
              <a:t>The pitcher may step back regardless of whether she started with both feet on the pitcher’s plate or with one foot behind the pitcher’s plate</a:t>
            </a:r>
          </a:p>
          <a:p>
            <a:pPr lvl="1" algn="just"/>
            <a:r>
              <a:rPr lang="en-US" i="1" dirty="0"/>
              <a:t>NOTE 2:  </a:t>
            </a:r>
            <a:r>
              <a:rPr lang="en-US" dirty="0"/>
              <a:t>Hands &amp; Feet</a:t>
            </a:r>
          </a:p>
          <a:p>
            <a:pPr lvl="2" algn="just"/>
            <a:r>
              <a:rPr lang="en-US" sz="2800" dirty="0"/>
              <a:t>Stepping back as it relates to when the hands come together is more liberal than other rule sets</a:t>
            </a:r>
          </a:p>
          <a:p>
            <a:pPr lvl="1" algn="just"/>
            <a:r>
              <a:rPr lang="en-US" i="1" dirty="0"/>
              <a:t>NOTE 3:  </a:t>
            </a:r>
            <a:r>
              <a:rPr lang="en-US" dirty="0"/>
              <a:t>Once the hands have separated (beginning of the pitch) a step back is not permitted </a:t>
            </a:r>
          </a:p>
          <a:p>
            <a:pPr marL="457200" lvl="1" indent="0">
              <a:buNone/>
            </a:pPr>
            <a:endParaRPr lang="en-US" i="1" dirty="0"/>
          </a:p>
        </p:txBody>
      </p:sp>
    </p:spTree>
    <p:extLst>
      <p:ext uri="{BB962C8B-B14F-4D97-AF65-F5344CB8AC3E}">
        <p14:creationId xmlns:p14="http://schemas.microsoft.com/office/powerpoint/2010/main" val="87672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97AC-EC48-EB43-AA0A-40586E8EE4C2}"/>
              </a:ext>
            </a:extLst>
          </p:cNvPr>
          <p:cNvSpPr>
            <a:spLocks noGrp="1"/>
          </p:cNvSpPr>
          <p:nvPr>
            <p:ph type="title"/>
          </p:nvPr>
        </p:nvSpPr>
        <p:spPr/>
        <p:txBody>
          <a:bodyPr/>
          <a:lstStyle/>
          <a:p>
            <a:r>
              <a:rPr lang="en-US" dirty="0"/>
              <a:t>ILLEGAL PITCH</a:t>
            </a:r>
          </a:p>
        </p:txBody>
      </p:sp>
      <p:sp>
        <p:nvSpPr>
          <p:cNvPr id="3" name="Content Placeholder 2">
            <a:extLst>
              <a:ext uri="{FF2B5EF4-FFF2-40B4-BE49-F238E27FC236}">
                <a16:creationId xmlns:a16="http://schemas.microsoft.com/office/drawing/2014/main" id="{23A682BE-C807-E846-8C93-9C11C0E7B8E1}"/>
              </a:ext>
            </a:extLst>
          </p:cNvPr>
          <p:cNvSpPr>
            <a:spLocks noGrp="1"/>
          </p:cNvSpPr>
          <p:nvPr>
            <p:ph idx="1"/>
          </p:nvPr>
        </p:nvSpPr>
        <p:spPr>
          <a:xfrm>
            <a:off x="0" y="1600200"/>
            <a:ext cx="9144000" cy="4525963"/>
          </a:xfrm>
        </p:spPr>
        <p:txBody>
          <a:bodyPr>
            <a:normAutofit/>
          </a:bodyPr>
          <a:lstStyle/>
          <a:p>
            <a:pPr algn="just"/>
            <a:r>
              <a:rPr lang="en-US" dirty="0"/>
              <a:t>Eliminates the penalty of advancing a runner one base without liability to be put out from the effect of committing an illegal pitch</a:t>
            </a:r>
          </a:p>
          <a:p>
            <a:pPr lvl="1" algn="just"/>
            <a:r>
              <a:rPr lang="en-US" sz="3200" dirty="0"/>
              <a:t>Penalty is limited to a “ball on the batter”</a:t>
            </a:r>
          </a:p>
          <a:p>
            <a:pPr lvl="1" algn="just"/>
            <a:r>
              <a:rPr lang="en-US" sz="3200" dirty="0"/>
              <a:t>What happens if an illegal pitch results in a hit-by-pitch?</a:t>
            </a:r>
          </a:p>
          <a:p>
            <a:pPr algn="just"/>
            <a:r>
              <a:rPr lang="en-US" i="1" dirty="0"/>
              <a:t>NOTE 1</a:t>
            </a:r>
            <a:r>
              <a:rPr lang="en-US" dirty="0"/>
              <a:t>:  If the batter reaches 1st base and </a:t>
            </a:r>
            <a:r>
              <a:rPr lang="en-US" i="1" dirty="0"/>
              <a:t>all</a:t>
            </a:r>
            <a:r>
              <a:rPr lang="en-US" dirty="0"/>
              <a:t> other runners advance 1 base, the play stands</a:t>
            </a:r>
          </a:p>
        </p:txBody>
      </p:sp>
    </p:spTree>
    <p:extLst>
      <p:ext uri="{BB962C8B-B14F-4D97-AF65-F5344CB8AC3E}">
        <p14:creationId xmlns:p14="http://schemas.microsoft.com/office/powerpoint/2010/main" val="107814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DABC-DCCA-1D4D-92FD-70846857A8C2}"/>
              </a:ext>
            </a:extLst>
          </p:cNvPr>
          <p:cNvSpPr>
            <a:spLocks noGrp="1"/>
          </p:cNvSpPr>
          <p:nvPr>
            <p:ph type="title"/>
          </p:nvPr>
        </p:nvSpPr>
        <p:spPr/>
        <p:txBody>
          <a:bodyPr/>
          <a:lstStyle/>
          <a:p>
            <a:r>
              <a:rPr lang="en-US" dirty="0"/>
              <a:t>METAL CLEATS</a:t>
            </a:r>
          </a:p>
        </p:txBody>
      </p:sp>
      <p:sp>
        <p:nvSpPr>
          <p:cNvPr id="3" name="Content Placeholder 2">
            <a:extLst>
              <a:ext uri="{FF2B5EF4-FFF2-40B4-BE49-F238E27FC236}">
                <a16:creationId xmlns:a16="http://schemas.microsoft.com/office/drawing/2014/main" id="{1F4B22C9-F994-AE48-A43F-233F3D33EBF7}"/>
              </a:ext>
            </a:extLst>
          </p:cNvPr>
          <p:cNvSpPr>
            <a:spLocks noGrp="1"/>
          </p:cNvSpPr>
          <p:nvPr>
            <p:ph idx="1"/>
          </p:nvPr>
        </p:nvSpPr>
        <p:spPr/>
        <p:txBody>
          <a:bodyPr/>
          <a:lstStyle/>
          <a:p>
            <a:r>
              <a:rPr lang="en-US" dirty="0"/>
              <a:t>PERMITTED</a:t>
            </a:r>
          </a:p>
          <a:p>
            <a:pPr lvl="1"/>
            <a:r>
              <a:rPr lang="en-US" dirty="0"/>
              <a:t>VARSITY</a:t>
            </a:r>
          </a:p>
          <a:p>
            <a:pPr lvl="1"/>
            <a:r>
              <a:rPr lang="en-US" dirty="0"/>
              <a:t>JV</a:t>
            </a:r>
          </a:p>
          <a:p>
            <a:pPr lvl="1"/>
            <a:r>
              <a:rPr lang="en-US" dirty="0"/>
              <a:t>FRESHMAN/FROSH</a:t>
            </a:r>
          </a:p>
          <a:p>
            <a:r>
              <a:rPr lang="en-US" dirty="0"/>
              <a:t>NOT PERMITTED</a:t>
            </a:r>
          </a:p>
          <a:p>
            <a:pPr lvl="1"/>
            <a:r>
              <a:rPr lang="en-US" dirty="0"/>
              <a:t>MODIFIED</a:t>
            </a:r>
          </a:p>
          <a:p>
            <a:pPr lvl="1"/>
            <a:r>
              <a:rPr lang="en-US" dirty="0"/>
              <a:t>NYSPHSAA FINALS</a:t>
            </a:r>
          </a:p>
          <a:p>
            <a:pPr lvl="2"/>
            <a:r>
              <a:rPr lang="en-US" dirty="0"/>
              <a:t>Based solely on field restrictions</a:t>
            </a:r>
          </a:p>
        </p:txBody>
      </p:sp>
    </p:spTree>
    <p:extLst>
      <p:ext uri="{BB962C8B-B14F-4D97-AF65-F5344CB8AC3E}">
        <p14:creationId xmlns:p14="http://schemas.microsoft.com/office/powerpoint/2010/main" val="31069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F0019"/>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C0362-6678-8F4E-9C4C-738E13F6720F}"/>
              </a:ext>
            </a:extLst>
          </p:cNvPr>
          <p:cNvSpPr>
            <a:spLocks noGrp="1"/>
          </p:cNvSpPr>
          <p:nvPr>
            <p:ph idx="1"/>
          </p:nvPr>
        </p:nvSpPr>
        <p:spPr>
          <a:xfrm>
            <a:off x="457200" y="762000"/>
            <a:ext cx="8229600" cy="5364163"/>
          </a:xfrm>
        </p:spPr>
        <p:txBody>
          <a:bodyPr>
            <a:normAutofit/>
          </a:bodyPr>
          <a:lstStyle/>
          <a:p>
            <a:pPr marL="0" indent="0" algn="ctr">
              <a:buNone/>
            </a:pPr>
            <a:r>
              <a:rPr lang="en-US" sz="8000" dirty="0"/>
              <a:t>MOST FREQUENTLY MISSED QUESTIONS</a:t>
            </a:r>
          </a:p>
        </p:txBody>
      </p:sp>
    </p:spTree>
    <p:extLst>
      <p:ext uri="{BB962C8B-B14F-4D97-AF65-F5344CB8AC3E}">
        <p14:creationId xmlns:p14="http://schemas.microsoft.com/office/powerpoint/2010/main" val="287556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F0019"/>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19800"/>
          </a:xfrm>
        </p:spPr>
        <p:txBody>
          <a:bodyPr>
            <a:normAutofit fontScale="92500" lnSpcReduction="20000"/>
          </a:bodyPr>
          <a:lstStyle/>
          <a:p>
            <a:pPr algn="just"/>
            <a:r>
              <a:rPr lang="en-US" dirty="0"/>
              <a:t>A runner cannot be obstructed by a fielder’s verbal call.</a:t>
            </a:r>
            <a:endParaRPr lang="en-US" sz="2400" dirty="0"/>
          </a:p>
          <a:p>
            <a:pPr marL="0" indent="0" algn="just">
              <a:buNone/>
            </a:pPr>
            <a:r>
              <a:rPr lang="en-US" dirty="0"/>
              <a:t> </a:t>
            </a:r>
            <a:endParaRPr lang="en-US" sz="2400" dirty="0"/>
          </a:p>
          <a:p>
            <a:pPr algn="just"/>
            <a:r>
              <a:rPr lang="en-US" dirty="0"/>
              <a:t>There cannot be a force out on a play when a fly ball is caught. </a:t>
            </a:r>
            <a:endParaRPr lang="en-US" sz="2400" dirty="0"/>
          </a:p>
          <a:p>
            <a:pPr marL="0" indent="0" algn="just">
              <a:buNone/>
            </a:pPr>
            <a:r>
              <a:rPr lang="en-US" dirty="0"/>
              <a:t> </a:t>
            </a:r>
            <a:endParaRPr lang="en-US" sz="4000" dirty="0"/>
          </a:p>
          <a:p>
            <a:pPr algn="just"/>
            <a:r>
              <a:rPr lang="en-US" dirty="0"/>
              <a:t>An appeal play can never result in a force out. </a:t>
            </a:r>
            <a:endParaRPr lang="en-US" sz="2400" dirty="0"/>
          </a:p>
          <a:p>
            <a:pPr marL="0" indent="0" algn="just">
              <a:buNone/>
            </a:pPr>
            <a:r>
              <a:rPr lang="en-US" dirty="0"/>
              <a:t> </a:t>
            </a:r>
            <a:endParaRPr lang="en-US" sz="4000" dirty="0"/>
          </a:p>
          <a:p>
            <a:pPr algn="just"/>
            <a:r>
              <a:rPr lang="en-US" dirty="0"/>
              <a:t>The ball is delayed-dead when 3-foot lane interference occurs.</a:t>
            </a:r>
            <a:endParaRPr lang="en-US" sz="4000" dirty="0"/>
          </a:p>
          <a:p>
            <a:pPr marL="0" indent="0" algn="just">
              <a:buNone/>
            </a:pPr>
            <a:r>
              <a:rPr lang="en-US" dirty="0"/>
              <a:t> </a:t>
            </a:r>
            <a:endParaRPr lang="en-US" sz="2400" dirty="0"/>
          </a:p>
          <a:p>
            <a:pPr algn="just"/>
            <a:r>
              <a:rPr lang="en-US" dirty="0"/>
              <a:t>If a courtesy runner is used for the pitcher in the top of the 1</a:t>
            </a:r>
            <a:r>
              <a:rPr lang="en-US" baseline="30000" dirty="0"/>
              <a:t>st</a:t>
            </a:r>
            <a:r>
              <a:rPr lang="en-US" dirty="0"/>
              <a:t> inning, that pitcher is required to pitch to one batter in the bottom of the 1</a:t>
            </a:r>
            <a:r>
              <a:rPr lang="en-US" baseline="30000" dirty="0"/>
              <a:t>st</a:t>
            </a:r>
            <a:r>
              <a:rPr lang="en-US" dirty="0"/>
              <a:t> inning.</a:t>
            </a:r>
            <a:endParaRPr lang="en-US" sz="2400" dirty="0"/>
          </a:p>
          <a:p>
            <a:pPr marL="0" indent="0" algn="just">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10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00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100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F0019"/>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D5021-D03B-AC4C-A940-351A3308D991}"/>
              </a:ext>
            </a:extLst>
          </p:cNvPr>
          <p:cNvSpPr>
            <a:spLocks noGrp="1"/>
          </p:cNvSpPr>
          <p:nvPr>
            <p:ph idx="1"/>
          </p:nvPr>
        </p:nvSpPr>
        <p:spPr>
          <a:xfrm>
            <a:off x="0" y="381000"/>
            <a:ext cx="9144000" cy="6400800"/>
          </a:xfrm>
        </p:spPr>
        <p:txBody>
          <a:bodyPr>
            <a:normAutofit fontScale="85000" lnSpcReduction="20000"/>
          </a:bodyPr>
          <a:lstStyle/>
          <a:p>
            <a:pPr lvl="0" algn="just"/>
            <a:r>
              <a:rPr lang="en-US" dirty="0"/>
              <a:t>On a checked swing, if the batter is hit on the hands, she cannot be awarded 1</a:t>
            </a:r>
            <a:r>
              <a:rPr lang="en-US" baseline="30000" dirty="0"/>
              <a:t>st</a:t>
            </a:r>
            <a:r>
              <a:rPr lang="en-US" dirty="0"/>
              <a:t> base because the </a:t>
            </a:r>
            <a:r>
              <a:rPr lang="en-US" i="1" dirty="0"/>
              <a:t>hands are part of the bat</a:t>
            </a:r>
            <a:r>
              <a:rPr lang="en-US" dirty="0"/>
              <a:t>.</a:t>
            </a:r>
            <a:endParaRPr lang="en-US" sz="4000" dirty="0"/>
          </a:p>
          <a:p>
            <a:pPr marL="0" indent="0" algn="just">
              <a:buNone/>
            </a:pPr>
            <a:endParaRPr lang="en-US" sz="2400" dirty="0"/>
          </a:p>
          <a:p>
            <a:pPr lvl="0" algn="just"/>
            <a:r>
              <a:rPr lang="en-US" dirty="0"/>
              <a:t>The batter is automatically out if the bat slips from her hands after being warned by the umpire.</a:t>
            </a:r>
          </a:p>
          <a:p>
            <a:pPr marL="0" lvl="0" indent="0" algn="just">
              <a:buNone/>
            </a:pPr>
            <a:r>
              <a:rPr lang="en-US" dirty="0"/>
              <a:t> </a:t>
            </a:r>
            <a:endParaRPr lang="en-US" sz="2400" dirty="0"/>
          </a:p>
          <a:p>
            <a:pPr lvl="0" algn="just"/>
            <a:r>
              <a:rPr lang="en-US" dirty="0"/>
              <a:t>The player </a:t>
            </a:r>
            <a:r>
              <a:rPr lang="en-US" i="1" dirty="0"/>
              <a:t>who batted out of turn </a:t>
            </a:r>
            <a:r>
              <a:rPr lang="en-US" dirty="0"/>
              <a:t>is declared out if a proper appeal is made after the at bat is completed and before the next pitch.</a:t>
            </a:r>
            <a:endParaRPr lang="en-US" sz="2400" dirty="0"/>
          </a:p>
          <a:p>
            <a:pPr marL="0" indent="0" algn="just">
              <a:buNone/>
            </a:pPr>
            <a:r>
              <a:rPr lang="en-US" dirty="0"/>
              <a:t> </a:t>
            </a:r>
            <a:endParaRPr lang="en-US" sz="2400" dirty="0"/>
          </a:p>
          <a:p>
            <a:pPr lvl="0" algn="just"/>
            <a:r>
              <a:rPr lang="en-US" dirty="0"/>
              <a:t>When a proper appeal is made, runners called out must return to the last bases occupied at the time of the pitch. </a:t>
            </a:r>
            <a:endParaRPr lang="en-US" sz="2400" dirty="0"/>
          </a:p>
          <a:p>
            <a:pPr marL="0" indent="0" algn="just">
              <a:buNone/>
            </a:pPr>
            <a:r>
              <a:rPr lang="en-US" dirty="0"/>
              <a:t> </a:t>
            </a:r>
            <a:endParaRPr lang="en-US" sz="2400" dirty="0"/>
          </a:p>
          <a:p>
            <a:pPr lvl="0" algn="just"/>
            <a:r>
              <a:rPr lang="en-US" dirty="0"/>
              <a:t>B1 is out if after hitting a ball she again hits the ball in fair territory while holding her bat and </a:t>
            </a:r>
            <a:r>
              <a:rPr lang="en-US" i="1" dirty="0"/>
              <a:t>any portion </a:t>
            </a:r>
            <a:r>
              <a:rPr lang="en-US" dirty="0"/>
              <a:t>of her foot is out of the batter’s box and touching the ground.</a:t>
            </a:r>
            <a:endParaRPr lang="en-US" sz="2400" dirty="0"/>
          </a:p>
          <a:p>
            <a:pPr algn="just"/>
            <a:endParaRPr lang="en-US" dirty="0"/>
          </a:p>
        </p:txBody>
      </p:sp>
    </p:spTree>
    <p:extLst>
      <p:ext uri="{BB962C8B-B14F-4D97-AF65-F5344CB8AC3E}">
        <p14:creationId xmlns:p14="http://schemas.microsoft.com/office/powerpoint/2010/main" val="407933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F0019"/>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6A9884-EBC7-024B-B43D-DD7D6B437F8E}"/>
              </a:ext>
            </a:extLst>
          </p:cNvPr>
          <p:cNvSpPr>
            <a:spLocks noGrp="1"/>
          </p:cNvSpPr>
          <p:nvPr>
            <p:ph idx="1"/>
          </p:nvPr>
        </p:nvSpPr>
        <p:spPr>
          <a:xfrm>
            <a:off x="0" y="381000"/>
            <a:ext cx="9144000" cy="6172200"/>
          </a:xfrm>
        </p:spPr>
        <p:txBody>
          <a:bodyPr>
            <a:normAutofit fontScale="85000" lnSpcReduction="20000"/>
          </a:bodyPr>
          <a:lstStyle/>
          <a:p>
            <a:pPr lvl="0" algn="just"/>
            <a:r>
              <a:rPr lang="en-US" dirty="0"/>
              <a:t>If BR overruns 1</a:t>
            </a:r>
            <a:r>
              <a:rPr lang="en-US" baseline="30000" dirty="0"/>
              <a:t>st</a:t>
            </a:r>
            <a:r>
              <a:rPr lang="en-US" dirty="0"/>
              <a:t> base and starts back to the base, BR still may attempt to advance to 2</a:t>
            </a:r>
            <a:r>
              <a:rPr lang="en-US" baseline="30000" dirty="0"/>
              <a:t>nd</a:t>
            </a:r>
            <a:r>
              <a:rPr lang="en-US" dirty="0"/>
              <a:t> base.</a:t>
            </a:r>
            <a:endParaRPr lang="en-US" sz="2400" dirty="0"/>
          </a:p>
          <a:p>
            <a:pPr marL="0" indent="0" algn="just">
              <a:buNone/>
            </a:pPr>
            <a:endParaRPr lang="en-US" sz="4000" dirty="0"/>
          </a:p>
          <a:p>
            <a:pPr lvl="0" algn="just"/>
            <a:r>
              <a:rPr lang="en-US" dirty="0"/>
              <a:t>Provide an alternate ball to the pitcher when she requests another ball. Do not say, “You made your choice at the start of the inning. You must pitch that ball until it goes out of play.”   </a:t>
            </a:r>
            <a:endParaRPr lang="en-US" sz="4000" dirty="0"/>
          </a:p>
          <a:p>
            <a:pPr marL="0" indent="0" algn="just">
              <a:buNone/>
            </a:pPr>
            <a:r>
              <a:rPr lang="en-US" dirty="0"/>
              <a:t> </a:t>
            </a:r>
          </a:p>
          <a:p>
            <a:pPr marL="0" indent="0" algn="ctr">
              <a:buNone/>
            </a:pPr>
            <a:r>
              <a:rPr lang="en-US" sz="2400" dirty="0"/>
              <a:t>L  / DD  /  D</a:t>
            </a:r>
          </a:p>
          <a:p>
            <a:pPr lvl="0" algn="just"/>
            <a:r>
              <a:rPr lang="en-US" dirty="0"/>
              <a:t>An obstructed runner is tagged out between the two bases where the obstruction occurred. </a:t>
            </a:r>
            <a:endParaRPr lang="en-US" sz="2400" dirty="0"/>
          </a:p>
          <a:p>
            <a:pPr marL="0" indent="0" algn="just">
              <a:buNone/>
            </a:pPr>
            <a:r>
              <a:rPr lang="en-US" dirty="0"/>
              <a:t> </a:t>
            </a:r>
            <a:endParaRPr lang="en-US" sz="2400" dirty="0"/>
          </a:p>
          <a:p>
            <a:pPr lvl="0" algn="just"/>
            <a:r>
              <a:rPr lang="en-US" dirty="0"/>
              <a:t>At the time plate umpire interference occurs.</a:t>
            </a:r>
            <a:endParaRPr lang="en-US" sz="2400" dirty="0"/>
          </a:p>
          <a:p>
            <a:pPr marL="0" indent="0" algn="just">
              <a:buNone/>
            </a:pPr>
            <a:r>
              <a:rPr lang="en-US" dirty="0"/>
              <a:t> </a:t>
            </a:r>
            <a:endParaRPr lang="en-US" sz="2400" dirty="0"/>
          </a:p>
          <a:p>
            <a:pPr lvl="0" algn="just"/>
            <a:r>
              <a:rPr lang="en-US" dirty="0"/>
              <a:t>At the time a batted ball is touched by a thrown glove.</a:t>
            </a:r>
            <a:endParaRPr lang="en-US" sz="2400" dirty="0"/>
          </a:p>
          <a:p>
            <a:pPr algn="just"/>
            <a:endParaRPr lang="en-US" dirty="0"/>
          </a:p>
        </p:txBody>
      </p:sp>
    </p:spTree>
    <p:extLst>
      <p:ext uri="{BB962C8B-B14F-4D97-AF65-F5344CB8AC3E}">
        <p14:creationId xmlns:p14="http://schemas.microsoft.com/office/powerpoint/2010/main" val="151985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F0019"/>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7F208E-05C5-0C44-83DA-981CA9F729FC}"/>
              </a:ext>
            </a:extLst>
          </p:cNvPr>
          <p:cNvSpPr>
            <a:spLocks noGrp="1"/>
          </p:cNvSpPr>
          <p:nvPr>
            <p:ph idx="1"/>
          </p:nvPr>
        </p:nvSpPr>
        <p:spPr>
          <a:xfrm>
            <a:off x="0" y="457200"/>
            <a:ext cx="9144000" cy="6096000"/>
          </a:xfrm>
        </p:spPr>
        <p:txBody>
          <a:bodyPr>
            <a:normAutofit fontScale="92500" lnSpcReduction="20000"/>
          </a:bodyPr>
          <a:lstStyle/>
          <a:p>
            <a:pPr lvl="0" algn="just"/>
            <a:r>
              <a:rPr lang="en-US" dirty="0"/>
              <a:t>A runner contacts a fielder who does not have a legitimate chance to make a play on a batted ball.</a:t>
            </a:r>
            <a:endParaRPr lang="en-US" sz="2400" dirty="0"/>
          </a:p>
          <a:p>
            <a:pPr marL="0" indent="0" algn="just">
              <a:buNone/>
            </a:pPr>
            <a:r>
              <a:rPr lang="en-US" dirty="0"/>
              <a:t> </a:t>
            </a:r>
            <a:endParaRPr lang="en-US" sz="4000" dirty="0"/>
          </a:p>
          <a:p>
            <a:pPr lvl="0" algn="just"/>
            <a:r>
              <a:rPr lang="en-US" dirty="0"/>
              <a:t>When a runner abandons a base and enters the team area or leaves live ball territory:</a:t>
            </a:r>
            <a:endParaRPr lang="en-US" sz="4000" dirty="0"/>
          </a:p>
          <a:p>
            <a:pPr lvl="1" algn="just"/>
            <a:r>
              <a:rPr lang="en-US" dirty="0"/>
              <a:t>The ball is dead;</a:t>
            </a:r>
            <a:endParaRPr lang="en-US" sz="2000" dirty="0"/>
          </a:p>
          <a:p>
            <a:pPr lvl="1" algn="just"/>
            <a:r>
              <a:rPr lang="en-US" dirty="0"/>
              <a:t>The runner is out;</a:t>
            </a:r>
            <a:endParaRPr lang="en-US" sz="2000" dirty="0"/>
          </a:p>
          <a:p>
            <a:pPr lvl="1" algn="just"/>
            <a:r>
              <a:rPr lang="en-US" dirty="0"/>
              <a:t>Runners must return to the last base touched at the time of the infraction;</a:t>
            </a:r>
            <a:endParaRPr lang="en-US" sz="2000" dirty="0"/>
          </a:p>
          <a:p>
            <a:pPr lvl="1" algn="just"/>
            <a:r>
              <a:rPr lang="en-US" dirty="0"/>
              <a:t>All of the above.</a:t>
            </a:r>
            <a:endParaRPr lang="en-US" sz="2000" dirty="0"/>
          </a:p>
          <a:p>
            <a:pPr marL="0" indent="0" algn="just">
              <a:buNone/>
            </a:pPr>
            <a:r>
              <a:rPr lang="en-US" dirty="0"/>
              <a:t> </a:t>
            </a:r>
            <a:endParaRPr lang="en-US" sz="2400" dirty="0"/>
          </a:p>
          <a:p>
            <a:pPr lvl="0" algn="just"/>
            <a:r>
              <a:rPr lang="en-US" dirty="0"/>
              <a:t>R1 on 1</a:t>
            </a:r>
            <a:r>
              <a:rPr lang="en-US" baseline="30000" dirty="0"/>
              <a:t>st</a:t>
            </a:r>
            <a:r>
              <a:rPr lang="en-US" dirty="0"/>
              <a:t> base is attempting to steal 2</a:t>
            </a:r>
            <a:r>
              <a:rPr lang="en-US" baseline="30000" dirty="0"/>
              <a:t>nd</a:t>
            </a:r>
            <a:r>
              <a:rPr lang="en-US" dirty="0"/>
              <a:t> base. F2’s careless throw strikes B3’s bat and the ball goes out of play.  R1 is awarded ____.</a:t>
            </a:r>
          </a:p>
        </p:txBody>
      </p:sp>
    </p:spTree>
    <p:extLst>
      <p:ext uri="{BB962C8B-B14F-4D97-AF65-F5344CB8AC3E}">
        <p14:creationId xmlns:p14="http://schemas.microsoft.com/office/powerpoint/2010/main" val="201122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CDB9AC-F69E-9D4C-A65A-82BB68F66C6B}"/>
              </a:ext>
            </a:extLst>
          </p:cNvPr>
          <p:cNvSpPr>
            <a:spLocks noGrp="1"/>
          </p:cNvSpPr>
          <p:nvPr>
            <p:ph idx="1"/>
          </p:nvPr>
        </p:nvSpPr>
        <p:spPr/>
        <p:txBody>
          <a:bodyPr>
            <a:normAutofit/>
          </a:bodyPr>
          <a:lstStyle/>
          <a:p>
            <a:pPr marL="0" indent="0" algn="ctr">
              <a:buNone/>
            </a:pPr>
            <a:r>
              <a:rPr lang="en-US" sz="7200" dirty="0"/>
              <a:t> MECHANICS CHANGES</a:t>
            </a:r>
          </a:p>
        </p:txBody>
      </p:sp>
    </p:spTree>
    <p:extLst>
      <p:ext uri="{BB962C8B-B14F-4D97-AF65-F5344CB8AC3E}">
        <p14:creationId xmlns:p14="http://schemas.microsoft.com/office/powerpoint/2010/main" val="396244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94E3367A-AC69-1149-B0FD-7C1629DEB26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3630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a:xfrm>
            <a:off x="0" y="1600200"/>
            <a:ext cx="8686800" cy="4525963"/>
          </a:xfrm>
        </p:spPr>
        <p:txBody>
          <a:bodyPr/>
          <a:lstStyle/>
          <a:p>
            <a:r>
              <a:rPr lang="en-US" dirty="0"/>
              <a:t>Improved Training</a:t>
            </a:r>
          </a:p>
          <a:p>
            <a:pPr lvl="1"/>
            <a:r>
              <a:rPr lang="en-US" dirty="0"/>
              <a:t>Emphasis on Rule</a:t>
            </a:r>
          </a:p>
          <a:p>
            <a:pPr lvl="2"/>
            <a:r>
              <a:rPr lang="en-US" dirty="0"/>
              <a:t>Common Sense + Thoughtful Reasoning + Good Judgment </a:t>
            </a:r>
          </a:p>
          <a:p>
            <a:pPr lvl="1"/>
            <a:r>
              <a:rPr lang="en-US" dirty="0"/>
              <a:t>Emphasis on Mechanics</a:t>
            </a:r>
          </a:p>
          <a:p>
            <a:pPr lvl="2"/>
            <a:r>
              <a:rPr lang="en-US" dirty="0"/>
              <a:t>Teaching PROPER Mechanics, not YOUR Mechanics</a:t>
            </a:r>
          </a:p>
          <a:p>
            <a:pPr lvl="1"/>
            <a:r>
              <a:rPr lang="en-US" dirty="0"/>
              <a:t>Preparing umpires for state finals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EFAA-88BB-1F40-B3AE-1634DA6CF6ED}"/>
              </a:ext>
            </a:extLst>
          </p:cNvPr>
          <p:cNvSpPr>
            <a:spLocks noGrp="1"/>
          </p:cNvSpPr>
          <p:nvPr>
            <p:ph type="title"/>
          </p:nvPr>
        </p:nvSpPr>
        <p:spPr/>
        <p:txBody>
          <a:bodyPr>
            <a:noAutofit/>
          </a:bodyPr>
          <a:lstStyle/>
          <a:p>
            <a:r>
              <a:rPr lang="en-US" altLang="en-US" sz="2000" b="1" dirty="0">
                <a:latin typeface="Cambria" panose="02040503050406030204" pitchFamily="18" charset="0"/>
                <a:ea typeface="Cambria" panose="02040503050406030204" pitchFamily="18" charset="0"/>
                <a:cs typeface="Times New Roman" panose="02020603050405020304" pitchFamily="18" charset="0"/>
              </a:rPr>
              <a:t>“</a:t>
            </a:r>
            <a:r>
              <a:rPr lang="en-US" altLang="en-US" sz="2000" b="1" dirty="0">
                <a:latin typeface="Arial" panose="020B0604020202020204" pitchFamily="34" charset="0"/>
                <a:ea typeface="Cambria" panose="02040503050406030204" pitchFamily="18" charset="0"/>
                <a:cs typeface="Times New Roman" panose="02020603050405020304" pitchFamily="18" charset="0"/>
              </a:rPr>
              <a:t>A</a:t>
            </a:r>
            <a:r>
              <a:rPr lang="en-US" altLang="en-US" sz="2000" b="1" dirty="0">
                <a:latin typeface="Cambria" panose="02040503050406030204" pitchFamily="18" charset="0"/>
                <a:ea typeface="Cambria" panose="02040503050406030204" pitchFamily="18" charset="0"/>
                <a:cs typeface="Times New Roman" panose="02020603050405020304" pitchFamily="18" charset="0"/>
              </a:rPr>
              <a:t>”</a:t>
            </a:r>
            <a:r>
              <a:rPr lang="en-US" altLang="en-US" sz="2000" b="1" dirty="0">
                <a:latin typeface="Arial" panose="020B0604020202020204" pitchFamily="34" charset="0"/>
                <a:ea typeface="Cambria" panose="02040503050406030204" pitchFamily="18" charset="0"/>
                <a:cs typeface="Times New Roman" panose="02020603050405020304" pitchFamily="18" charset="0"/>
              </a:rPr>
              <a:t> POSITION </a:t>
            </a:r>
            <a:r>
              <a:rPr lang="en-US" altLang="en-US" sz="2000" b="1" dirty="0">
                <a:latin typeface="Cambria" panose="02040503050406030204" pitchFamily="18" charset="0"/>
                <a:ea typeface="Cambria" panose="02040503050406030204" pitchFamily="18" charset="0"/>
                <a:cs typeface="Times New Roman" panose="02020603050405020304" pitchFamily="18" charset="0"/>
              </a:rPr>
              <a:t>–</a:t>
            </a:r>
            <a:r>
              <a:rPr lang="en-US" altLang="en-US" sz="2000" b="1" dirty="0">
                <a:latin typeface="Arial" panose="020B0604020202020204" pitchFamily="34" charset="0"/>
                <a:ea typeface="Cambria" panose="02040503050406030204" pitchFamily="18" charset="0"/>
                <a:cs typeface="Times New Roman" panose="02020603050405020304" pitchFamily="18" charset="0"/>
              </a:rPr>
              <a:t> Hit to Center or Left Field or to Right Field Where it is Clear Batter-Runner Will Not Advance to 2</a:t>
            </a:r>
            <a:r>
              <a:rPr lang="en-US" altLang="en-US" sz="2000" b="1" baseline="30000" dirty="0">
                <a:latin typeface="Arial" panose="020B0604020202020204" pitchFamily="34" charset="0"/>
                <a:ea typeface="Cambria" panose="02040503050406030204" pitchFamily="18" charset="0"/>
                <a:cs typeface="Times New Roman" panose="02020603050405020304" pitchFamily="18" charset="0"/>
              </a:rPr>
              <a:t>nd</a:t>
            </a:r>
            <a:r>
              <a:rPr lang="en-US" altLang="en-US" sz="2000" b="1" dirty="0">
                <a:latin typeface="Arial" panose="020B0604020202020204" pitchFamily="34" charset="0"/>
                <a:ea typeface="Cambria" panose="02040503050406030204" pitchFamily="18" charset="0"/>
                <a:cs typeface="Times New Roman" panose="02020603050405020304" pitchFamily="18" charset="0"/>
              </a:rPr>
              <a:t> Base -  </a:t>
            </a:r>
            <a:r>
              <a:rPr lang="en-US" altLang="en-US" sz="2000" b="1" dirty="0">
                <a:latin typeface="Cambria" panose="02040503050406030204" pitchFamily="18" charset="0"/>
                <a:ea typeface="Cambria" panose="02040503050406030204" pitchFamily="18" charset="0"/>
                <a:cs typeface="Times New Roman" panose="02020603050405020304" pitchFamily="18" charset="0"/>
              </a:rPr>
              <a:t>“</a:t>
            </a:r>
            <a:r>
              <a:rPr lang="en-US" altLang="en-US" sz="2000" b="1" dirty="0">
                <a:latin typeface="Arial" panose="020B0604020202020204" pitchFamily="34" charset="0"/>
                <a:ea typeface="Cambria" panose="02040503050406030204" pitchFamily="18" charset="0"/>
                <a:cs typeface="Times New Roman" panose="02020603050405020304" pitchFamily="18" charset="0"/>
              </a:rPr>
              <a:t>The Rim</a:t>
            </a:r>
            <a:r>
              <a:rPr lang="en-US" altLang="en-US" sz="2000" b="1" dirty="0">
                <a:latin typeface="Cambria" panose="02040503050406030204" pitchFamily="18" charset="0"/>
                <a:ea typeface="Cambria" panose="02040503050406030204" pitchFamily="18" charset="0"/>
                <a:cs typeface="Times New Roman" panose="02020603050405020304" pitchFamily="18" charset="0"/>
              </a:rPr>
              <a:t>”</a:t>
            </a:r>
            <a:br>
              <a:rPr lang="en-US" altLang="en-US" sz="1600" dirty="0"/>
            </a:br>
            <a:endParaRPr lang="en-US" sz="2000" dirty="0"/>
          </a:p>
        </p:txBody>
      </p:sp>
      <p:sp>
        <p:nvSpPr>
          <p:cNvPr id="4" name="Rectangle 2">
            <a:extLst>
              <a:ext uri="{FF2B5EF4-FFF2-40B4-BE49-F238E27FC236}">
                <a16:creationId xmlns:a16="http://schemas.microsoft.com/office/drawing/2014/main" id="{2D00B891-3DEF-FA40-B488-5DE055235A03}"/>
              </a:ext>
            </a:extLst>
          </p:cNvPr>
          <p:cNvSpPr>
            <a:spLocks noChangeArrowheads="1"/>
          </p:cNvSpPr>
          <p:nvPr/>
        </p:nvSpPr>
        <p:spPr bwMode="auto">
          <a:xfrm>
            <a:off x="0" y="90100"/>
            <a:ext cx="3577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mbria" panose="02040503050406030204" pitchFamily="18"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69">
            <a:extLst>
              <a:ext uri="{FF2B5EF4-FFF2-40B4-BE49-F238E27FC236}">
                <a16:creationId xmlns:a16="http://schemas.microsoft.com/office/drawing/2014/main" id="{F5E275DB-C852-594B-8F05-8979C075A8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026060"/>
            <a:ext cx="7772400" cy="5841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390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0121-D2D8-464E-B5D5-A8987A7ABE4F}"/>
              </a:ext>
            </a:extLst>
          </p:cNvPr>
          <p:cNvSpPr>
            <a:spLocks noGrp="1"/>
          </p:cNvSpPr>
          <p:nvPr>
            <p:ph type="title"/>
          </p:nvPr>
        </p:nvSpPr>
        <p:spPr/>
        <p:txBody>
          <a:bodyPr>
            <a:noAutofit/>
          </a:bodyPr>
          <a:lstStyle/>
          <a:p>
            <a:r>
              <a:rPr lang="en-US" sz="2000" b="1" dirty="0"/>
              <a:t>“A” POSITION – Single to Right Field and Batter-Runner May Advance</a:t>
            </a:r>
            <a:br>
              <a:rPr lang="en-US" sz="2000" dirty="0"/>
            </a:br>
            <a:r>
              <a:rPr lang="en-US" sz="2000" b="1" dirty="0"/>
              <a:t>“The Buttonhook”</a:t>
            </a:r>
            <a:br>
              <a:rPr lang="en-US" sz="2000" dirty="0"/>
            </a:br>
            <a:endParaRPr lang="en-US" sz="2000" dirty="0"/>
          </a:p>
        </p:txBody>
      </p:sp>
      <p:pic>
        <p:nvPicPr>
          <p:cNvPr id="4" name="Content Placeholder 3">
            <a:extLst>
              <a:ext uri="{FF2B5EF4-FFF2-40B4-BE49-F238E27FC236}">
                <a16:creationId xmlns:a16="http://schemas.microsoft.com/office/drawing/2014/main" id="{CF040FBF-9B72-0642-A56E-E3E3D18D36F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201990"/>
            <a:ext cx="7620000" cy="5726272"/>
          </a:xfrm>
          <a:prstGeom prst="rect">
            <a:avLst/>
          </a:prstGeom>
        </p:spPr>
      </p:pic>
    </p:spTree>
    <p:extLst>
      <p:ext uri="{BB962C8B-B14F-4D97-AF65-F5344CB8AC3E}">
        <p14:creationId xmlns:p14="http://schemas.microsoft.com/office/powerpoint/2010/main" val="1192696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C6813-F2D4-4A46-A250-D40A81440A30}"/>
              </a:ext>
            </a:extLst>
          </p:cNvPr>
          <p:cNvSpPr>
            <a:spLocks noGrp="1"/>
          </p:cNvSpPr>
          <p:nvPr>
            <p:ph type="title"/>
          </p:nvPr>
        </p:nvSpPr>
        <p:spPr/>
        <p:txBody>
          <a:bodyPr>
            <a:noAutofit/>
          </a:bodyPr>
          <a:lstStyle/>
          <a:p>
            <a:r>
              <a:rPr lang="en-US" altLang="en-US" sz="3200" b="1" dirty="0">
                <a:latin typeface="Cambria" panose="02040503050406030204" pitchFamily="18" charset="0"/>
                <a:ea typeface="Cambria" panose="02040503050406030204" pitchFamily="18" charset="0"/>
                <a:cs typeface="Arial" panose="020B0604020202020204" pitchFamily="34" charset="0"/>
              </a:rPr>
              <a:t>“</a:t>
            </a:r>
            <a:r>
              <a:rPr lang="en-US" altLang="en-US" sz="3200" b="1" dirty="0">
                <a:latin typeface="Arial" panose="020B0604020202020204" pitchFamily="34" charset="0"/>
                <a:ea typeface="Cambria" panose="02040503050406030204" pitchFamily="18" charset="0"/>
                <a:cs typeface="Arial" panose="020B0604020202020204" pitchFamily="34" charset="0"/>
              </a:rPr>
              <a:t>B</a:t>
            </a:r>
            <a:r>
              <a:rPr lang="en-US" altLang="en-US" sz="3200" b="1" dirty="0">
                <a:latin typeface="Cambria" panose="02040503050406030204" pitchFamily="18" charset="0"/>
                <a:ea typeface="Cambria" panose="02040503050406030204" pitchFamily="18" charset="0"/>
                <a:cs typeface="Arial" panose="020B0604020202020204" pitchFamily="34" charset="0"/>
              </a:rPr>
              <a:t>”</a:t>
            </a:r>
            <a:r>
              <a:rPr lang="en-US" altLang="en-US" sz="3200" b="1" dirty="0">
                <a:latin typeface="Arial" panose="020B0604020202020204" pitchFamily="34" charset="0"/>
                <a:ea typeface="Cambria" panose="02040503050406030204" pitchFamily="18" charset="0"/>
                <a:cs typeface="Arial" panose="020B0604020202020204" pitchFamily="34" charset="0"/>
              </a:rPr>
              <a:t> POSITION </a:t>
            </a:r>
            <a:r>
              <a:rPr lang="en-US" altLang="en-US" sz="3200" b="1" dirty="0">
                <a:latin typeface="Cambria" panose="02040503050406030204" pitchFamily="18" charset="0"/>
                <a:ea typeface="Cambria" panose="02040503050406030204" pitchFamily="18" charset="0"/>
                <a:cs typeface="Arial" panose="020B0604020202020204" pitchFamily="34" charset="0"/>
              </a:rPr>
              <a:t>–</a:t>
            </a:r>
            <a:r>
              <a:rPr lang="en-US" altLang="en-US" sz="3200" b="1" dirty="0">
                <a:latin typeface="Arial" panose="020B0604020202020204" pitchFamily="34" charset="0"/>
                <a:ea typeface="Cambria" panose="02040503050406030204" pitchFamily="18" charset="0"/>
                <a:cs typeface="Arial" panose="020B0604020202020204" pitchFamily="34" charset="0"/>
              </a:rPr>
              <a:t> All Movements</a:t>
            </a:r>
            <a:br>
              <a:rPr lang="en-US" altLang="en-US" sz="2400" dirty="0"/>
            </a:br>
            <a:endParaRPr lang="en-US" sz="3200" dirty="0"/>
          </a:p>
        </p:txBody>
      </p:sp>
      <p:pic>
        <p:nvPicPr>
          <p:cNvPr id="2049" name="Picture 70">
            <a:extLst>
              <a:ext uri="{FF2B5EF4-FFF2-40B4-BE49-F238E27FC236}">
                <a16:creationId xmlns:a16="http://schemas.microsoft.com/office/drawing/2014/main" id="{16ADAD83-6A8E-FA4D-8706-A5D5B8C21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46138"/>
            <a:ext cx="7924800" cy="593030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67CCD02-D1F2-004D-9291-F1016594F95E}"/>
              </a:ext>
            </a:extLst>
          </p:cNvPr>
          <p:cNvSpPr>
            <a:spLocks noChangeArrowheads="1"/>
          </p:cNvSpPr>
          <p:nvPr/>
        </p:nvSpPr>
        <p:spPr bwMode="auto">
          <a:xfrm>
            <a:off x="0" y="3289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50277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978B-21C1-7542-BD25-6F80EE6F3181}"/>
              </a:ext>
            </a:extLst>
          </p:cNvPr>
          <p:cNvSpPr>
            <a:spLocks noGrp="1"/>
          </p:cNvSpPr>
          <p:nvPr>
            <p:ph type="title"/>
          </p:nvPr>
        </p:nvSpPr>
        <p:spPr/>
        <p:txBody>
          <a:bodyPr>
            <a:normAutofit fontScale="90000"/>
          </a:bodyPr>
          <a:lstStyle/>
          <a:p>
            <a:r>
              <a:rPr lang="en-US" b="1" cap="all" dirty="0"/>
              <a:t>OBSTRUCTION</a:t>
            </a:r>
            <a:br>
              <a:rPr lang="en-US" sz="6600" dirty="0"/>
            </a:br>
            <a:endParaRPr lang="en-US" dirty="0"/>
          </a:p>
        </p:txBody>
      </p:sp>
      <p:sp>
        <p:nvSpPr>
          <p:cNvPr id="3" name="Content Placeholder 2">
            <a:extLst>
              <a:ext uri="{FF2B5EF4-FFF2-40B4-BE49-F238E27FC236}">
                <a16:creationId xmlns:a16="http://schemas.microsoft.com/office/drawing/2014/main" id="{5F57367F-7312-944A-8819-80B3691F18A8}"/>
              </a:ext>
            </a:extLst>
          </p:cNvPr>
          <p:cNvSpPr>
            <a:spLocks noGrp="1"/>
          </p:cNvSpPr>
          <p:nvPr>
            <p:ph idx="1"/>
          </p:nvPr>
        </p:nvSpPr>
        <p:spPr>
          <a:xfrm>
            <a:off x="0" y="1066800"/>
            <a:ext cx="9144000" cy="5791200"/>
          </a:xfrm>
        </p:spPr>
        <p:txBody>
          <a:bodyPr>
            <a:normAutofit fontScale="92500"/>
          </a:bodyPr>
          <a:lstStyle/>
          <a:p>
            <a:pPr lvl="0" algn="just"/>
            <a:r>
              <a:rPr lang="en-US" dirty="0"/>
              <a:t>Whenever obstruction occurs, it must be called.  The severity of the obstruction does not dictate whether the umpires will call the obstruction.  Obstruction is obstruction and must be properly called like any other call.</a:t>
            </a:r>
            <a:endParaRPr lang="en-US" sz="4800" dirty="0"/>
          </a:p>
          <a:p>
            <a:pPr lvl="1" algn="just"/>
            <a:r>
              <a:rPr lang="en-US" dirty="0"/>
              <a:t>Proper Mechanic</a:t>
            </a:r>
            <a:endParaRPr lang="en-US" sz="4400" dirty="0"/>
          </a:p>
          <a:p>
            <a:pPr lvl="2" algn="just"/>
            <a:r>
              <a:rPr lang="en-US" dirty="0"/>
              <a:t>Verbalize “That’s obstruction” while pointing to the infraction with your right arm.</a:t>
            </a:r>
            <a:endParaRPr lang="en-US" sz="4000" dirty="0"/>
          </a:p>
          <a:p>
            <a:pPr lvl="2" algn="just"/>
            <a:r>
              <a:rPr lang="en-US" dirty="0"/>
              <a:t>Then, signal obstruction by extending your left arm perpendicular to your body with a closed fist.</a:t>
            </a:r>
            <a:endParaRPr lang="en-US" sz="4000" dirty="0"/>
          </a:p>
          <a:p>
            <a:pPr lvl="2" algn="just"/>
            <a:r>
              <a:rPr lang="en-US" dirty="0"/>
              <a:t>The verbal call should be loud enough for those around you to hear and the visual signal should be held long enough for others to see.</a:t>
            </a:r>
            <a:endParaRPr lang="en-US" sz="4000" dirty="0"/>
          </a:p>
          <a:p>
            <a:pPr lvl="3" algn="just"/>
            <a:r>
              <a:rPr lang="en-US" dirty="0"/>
              <a:t>Do NOT run around the field with your arm out.  Drop your arm and attend to your other responsibilities.</a:t>
            </a:r>
            <a:endParaRPr lang="en-US" sz="3600" dirty="0"/>
          </a:p>
          <a:p>
            <a:pPr algn="just"/>
            <a:endParaRPr lang="en-US" dirty="0"/>
          </a:p>
        </p:txBody>
      </p:sp>
    </p:spTree>
    <p:extLst>
      <p:ext uri="{BB962C8B-B14F-4D97-AF65-F5344CB8AC3E}">
        <p14:creationId xmlns:p14="http://schemas.microsoft.com/office/powerpoint/2010/main" val="82742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9C248-B73F-FB4E-B9D1-934A8ECE9908}"/>
              </a:ext>
            </a:extLst>
          </p:cNvPr>
          <p:cNvSpPr>
            <a:spLocks noGrp="1"/>
          </p:cNvSpPr>
          <p:nvPr>
            <p:ph type="title"/>
          </p:nvPr>
        </p:nvSpPr>
        <p:spPr>
          <a:solidFill>
            <a:srgbClr val="321211"/>
          </a:solidFill>
        </p:spPr>
        <p:txBody>
          <a:bodyPr>
            <a:normAutofit fontScale="90000"/>
          </a:bodyPr>
          <a:lstStyle/>
          <a:p>
            <a:r>
              <a:rPr lang="en-US" b="1" cap="all" dirty="0"/>
              <a:t>OBSTRUCTION</a:t>
            </a:r>
            <a:br>
              <a:rPr lang="en-US" sz="6600" dirty="0"/>
            </a:br>
            <a:endParaRPr lang="en-US" dirty="0"/>
          </a:p>
        </p:txBody>
      </p:sp>
      <p:sp>
        <p:nvSpPr>
          <p:cNvPr id="3" name="Content Placeholder 2">
            <a:extLst>
              <a:ext uri="{FF2B5EF4-FFF2-40B4-BE49-F238E27FC236}">
                <a16:creationId xmlns:a16="http://schemas.microsoft.com/office/drawing/2014/main" id="{3E41D929-0183-F04C-9646-F1FD4F2CEF7B}"/>
              </a:ext>
            </a:extLst>
          </p:cNvPr>
          <p:cNvSpPr>
            <a:spLocks noGrp="1"/>
          </p:cNvSpPr>
          <p:nvPr>
            <p:ph idx="1"/>
          </p:nvPr>
        </p:nvSpPr>
        <p:spPr>
          <a:xfrm>
            <a:off x="152400" y="1600200"/>
            <a:ext cx="8991600" cy="5105400"/>
          </a:xfrm>
          <a:solidFill>
            <a:srgbClr val="321211"/>
          </a:solidFill>
        </p:spPr>
        <p:txBody>
          <a:bodyPr>
            <a:normAutofit/>
          </a:bodyPr>
          <a:lstStyle/>
          <a:p>
            <a:pPr lvl="2" algn="just"/>
            <a:r>
              <a:rPr lang="en-US" sz="2800" dirty="0"/>
              <a:t>If the obstruction runner is declared out between the two bases where the obstruction occurred or prior to reaching the base to which she is protected, the following mechanics are used:</a:t>
            </a:r>
            <a:endParaRPr lang="en-US" sz="4400" dirty="0"/>
          </a:p>
          <a:p>
            <a:pPr lvl="3" algn="just"/>
            <a:r>
              <a:rPr lang="en-US" sz="2400" dirty="0"/>
              <a:t>Declare “dead ball” or “time.”  </a:t>
            </a:r>
            <a:endParaRPr lang="en-US" sz="4000" dirty="0"/>
          </a:p>
          <a:p>
            <a:pPr lvl="3" algn="just"/>
            <a:r>
              <a:rPr lang="en-US" sz="2400" dirty="0"/>
              <a:t>Re-announce “that was obstruction” while pointing to where the obstruction occurred.</a:t>
            </a:r>
            <a:endParaRPr lang="en-US" sz="4000" dirty="0"/>
          </a:p>
          <a:p>
            <a:pPr lvl="3" algn="just"/>
            <a:r>
              <a:rPr lang="en-US" sz="2400" dirty="0"/>
              <a:t>Award the proper base(s).</a:t>
            </a:r>
            <a:endParaRPr lang="en-US" sz="4000" dirty="0"/>
          </a:p>
          <a:p>
            <a:pPr lvl="3" algn="just"/>
            <a:r>
              <a:rPr lang="en-US" sz="2400" dirty="0"/>
              <a:t>Do NOT call the obstructed runner out, then kill the play, then award bases.  This is not the proper technique, causes confusion and looks terrible.</a:t>
            </a:r>
            <a:endParaRPr lang="en-US" sz="4000" dirty="0"/>
          </a:p>
          <a:p>
            <a:endParaRPr lang="en-US" sz="3600" dirty="0"/>
          </a:p>
        </p:txBody>
      </p:sp>
    </p:spTree>
    <p:extLst>
      <p:ext uri="{BB962C8B-B14F-4D97-AF65-F5344CB8AC3E}">
        <p14:creationId xmlns:p14="http://schemas.microsoft.com/office/powerpoint/2010/main" val="418713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0EEE6-94DD-4B42-815E-81BB99F26FB2}"/>
              </a:ext>
            </a:extLst>
          </p:cNvPr>
          <p:cNvSpPr>
            <a:spLocks noGrp="1"/>
          </p:cNvSpPr>
          <p:nvPr>
            <p:ph type="title"/>
          </p:nvPr>
        </p:nvSpPr>
        <p:spPr>
          <a:xfrm>
            <a:off x="0" y="152400"/>
            <a:ext cx="9067800" cy="1143000"/>
          </a:xfrm>
        </p:spPr>
        <p:txBody>
          <a:bodyPr>
            <a:noAutofit/>
          </a:bodyPr>
          <a:lstStyle/>
          <a:p>
            <a:r>
              <a:rPr lang="en-US" sz="2000" b="1" dirty="0"/>
              <a:t>MODIFIED “C” POSITION</a:t>
            </a:r>
            <a:br>
              <a:rPr lang="en-US" sz="2000" dirty="0"/>
            </a:br>
            <a:r>
              <a:rPr lang="en-US" sz="2000" dirty="0"/>
              <a:t>R3 on 3</a:t>
            </a:r>
            <a:r>
              <a:rPr lang="en-US" sz="2000" baseline="30000" dirty="0"/>
              <a:t>rd</a:t>
            </a:r>
            <a:r>
              <a:rPr lang="en-US" sz="2000" dirty="0"/>
              <a:t> Base Only</a:t>
            </a:r>
            <a:br>
              <a:rPr lang="en-US" sz="2000" dirty="0"/>
            </a:br>
            <a:r>
              <a:rPr lang="en-US" sz="2000" dirty="0"/>
              <a:t>R3 on 3</a:t>
            </a:r>
            <a:r>
              <a:rPr lang="en-US" sz="2000" baseline="30000" dirty="0"/>
              <a:t>rd</a:t>
            </a:r>
            <a:r>
              <a:rPr lang="en-US" sz="2000" dirty="0"/>
              <a:t> &amp; R1 on 1</a:t>
            </a:r>
            <a:r>
              <a:rPr lang="en-US" sz="2000" baseline="30000" dirty="0"/>
              <a:t>st</a:t>
            </a:r>
            <a:r>
              <a:rPr lang="en-US" sz="2000" dirty="0"/>
              <a:t> Base</a:t>
            </a:r>
            <a:br>
              <a:rPr lang="en-US" sz="2000" dirty="0"/>
            </a:br>
            <a:r>
              <a:rPr lang="en-US" sz="2000" dirty="0"/>
              <a:t>2 Outs &amp; Full Count with Bases Loaded or R2 on 2</a:t>
            </a:r>
            <a:r>
              <a:rPr lang="en-US" sz="2000" baseline="30000" dirty="0"/>
              <a:t>nd</a:t>
            </a:r>
            <a:r>
              <a:rPr lang="en-US" sz="2000" dirty="0"/>
              <a:t> Base &amp; R1 on 1</a:t>
            </a:r>
            <a:r>
              <a:rPr lang="en-US" sz="2000" baseline="30000" dirty="0"/>
              <a:t>st</a:t>
            </a:r>
            <a:r>
              <a:rPr lang="en-US" sz="2000" dirty="0"/>
              <a:t> Base </a:t>
            </a:r>
          </a:p>
        </p:txBody>
      </p:sp>
      <p:pic>
        <p:nvPicPr>
          <p:cNvPr id="4" name="Content Placeholder 3">
            <a:extLst>
              <a:ext uri="{FF2B5EF4-FFF2-40B4-BE49-F238E27FC236}">
                <a16:creationId xmlns:a16="http://schemas.microsoft.com/office/drawing/2014/main" id="{5134EACC-F7B0-0842-9DBE-B03B0CC01472}"/>
              </a:ext>
            </a:extLst>
          </p:cNvPr>
          <p:cNvPicPr>
            <a:picLocks noGrp="1" noChangeAspect="1"/>
          </p:cNvPicPr>
          <p:nvPr>
            <p:ph idx="1"/>
          </p:nvPr>
        </p:nvPicPr>
        <p:blipFill>
          <a:blip r:embed="rId2"/>
          <a:stretch>
            <a:fillRect/>
          </a:stretch>
        </p:blipFill>
        <p:spPr>
          <a:xfrm>
            <a:off x="952500" y="1452501"/>
            <a:ext cx="7239000" cy="5429250"/>
          </a:xfrm>
          <a:prstGeom prst="rect">
            <a:avLst/>
          </a:prstGeom>
        </p:spPr>
      </p:pic>
    </p:spTree>
    <p:extLst>
      <p:ext uri="{BB962C8B-B14F-4D97-AF65-F5344CB8AC3E}">
        <p14:creationId xmlns:p14="http://schemas.microsoft.com/office/powerpoint/2010/main" val="2089317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C523D45-1989-144D-B33F-7372F0EF1598}"/>
              </a:ext>
            </a:extLst>
          </p:cNvPr>
          <p:cNvGrpSpPr>
            <a:grpSpLocks noChangeAspect="1"/>
          </p:cNvGrpSpPr>
          <p:nvPr/>
        </p:nvGrpSpPr>
        <p:grpSpPr>
          <a:xfrm>
            <a:off x="391675" y="587513"/>
            <a:ext cx="8360650" cy="6270487"/>
            <a:chOff x="0" y="0"/>
            <a:chExt cx="9144002" cy="6858001"/>
          </a:xfrm>
        </p:grpSpPr>
        <p:sp>
          <p:nvSpPr>
            <p:cNvPr id="5" name="Rectangle 4">
              <a:extLst>
                <a:ext uri="{FF2B5EF4-FFF2-40B4-BE49-F238E27FC236}">
                  <a16:creationId xmlns:a16="http://schemas.microsoft.com/office/drawing/2014/main" id="{8BF04898-6D08-FB4C-8684-DF1D4FE05D1A}"/>
                </a:ext>
              </a:extLst>
            </p:cNvPr>
            <p:cNvSpPr/>
            <p:nvPr/>
          </p:nvSpPr>
          <p:spPr>
            <a:xfrm>
              <a:off x="0" y="0"/>
              <a:ext cx="9144000" cy="685800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DD0AFC71-A7EA-994F-9A8F-7394597963CB}"/>
                </a:ext>
              </a:extLst>
            </p:cNvPr>
            <p:cNvGrpSpPr/>
            <p:nvPr/>
          </p:nvGrpSpPr>
          <p:grpSpPr>
            <a:xfrm>
              <a:off x="91439" y="70526"/>
              <a:ext cx="9052563" cy="6787475"/>
              <a:chOff x="91440" y="70526"/>
              <a:chExt cx="9064840" cy="6787475"/>
            </a:xfrm>
          </p:grpSpPr>
          <p:sp>
            <p:nvSpPr>
              <p:cNvPr id="7" name="Oval 6">
                <a:extLst>
                  <a:ext uri="{FF2B5EF4-FFF2-40B4-BE49-F238E27FC236}">
                    <a16:creationId xmlns:a16="http://schemas.microsoft.com/office/drawing/2014/main" id="{BCB5E1B6-F783-6B48-82ED-B914A1CAF64F}"/>
                  </a:ext>
                </a:extLst>
              </p:cNvPr>
              <p:cNvSpPr>
                <a:spLocks noChangeAspect="1"/>
              </p:cNvSpPr>
              <p:nvPr/>
            </p:nvSpPr>
            <p:spPr>
              <a:xfrm>
                <a:off x="2697480" y="3200401"/>
                <a:ext cx="3657600" cy="3657600"/>
              </a:xfrm>
              <a:prstGeom prst="ellipse">
                <a:avLst/>
              </a:prstGeom>
              <a:solidFill>
                <a:srgbClr val="BA7133"/>
              </a:solidFill>
              <a:ln w="127" cap="flat" cmpd="sng" algn="ctr">
                <a:solidFill>
                  <a:srgbClr val="BA713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8" name="Block Arc 7">
                <a:extLst>
                  <a:ext uri="{FF2B5EF4-FFF2-40B4-BE49-F238E27FC236}">
                    <a16:creationId xmlns:a16="http://schemas.microsoft.com/office/drawing/2014/main" id="{AF62D0EC-555A-E14B-830A-60BA572D60F7}"/>
                  </a:ext>
                </a:extLst>
              </p:cNvPr>
              <p:cNvSpPr>
                <a:spLocks noChangeAspect="1"/>
              </p:cNvSpPr>
              <p:nvPr/>
            </p:nvSpPr>
            <p:spPr>
              <a:xfrm>
                <a:off x="621794" y="70526"/>
                <a:ext cx="7819685" cy="6626190"/>
              </a:xfrm>
              <a:prstGeom prst="blockArc">
                <a:avLst>
                  <a:gd name="adj1" fmla="val 10769945"/>
                  <a:gd name="adj2" fmla="val 0"/>
                  <a:gd name="adj3" fmla="val 25000"/>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solidFill>
                    <a:schemeClr val="tx1"/>
                  </a:solidFill>
                </a:endParaRPr>
              </a:p>
            </p:txBody>
          </p:sp>
          <p:sp>
            <p:nvSpPr>
              <p:cNvPr id="9" name="Round Single Corner Rectangle 8">
                <a:extLst>
                  <a:ext uri="{FF2B5EF4-FFF2-40B4-BE49-F238E27FC236}">
                    <a16:creationId xmlns:a16="http://schemas.microsoft.com/office/drawing/2014/main" id="{66B543A8-6C82-1B43-AA9C-B715CB53887D}"/>
                  </a:ext>
                </a:extLst>
              </p:cNvPr>
              <p:cNvSpPr>
                <a:spLocks noChangeAspect="1"/>
              </p:cNvSpPr>
              <p:nvPr/>
            </p:nvSpPr>
            <p:spPr>
              <a:xfrm rot="18900000">
                <a:off x="2029968" y="822961"/>
                <a:ext cx="4891550" cy="4891550"/>
              </a:xfrm>
              <a:prstGeom prst="round1Rect">
                <a:avLst/>
              </a:prstGeom>
              <a:solidFill>
                <a:srgbClr val="BA7133"/>
              </a:solidFill>
              <a:ln w="76200" cap="flat" cmpd="sng" algn="ctr">
                <a:solidFill>
                  <a:srgbClr val="BA7133"/>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cxnSp>
            <p:nvCxnSpPr>
              <p:cNvPr id="10" name="Straight Connector 9">
                <a:extLst>
                  <a:ext uri="{FF2B5EF4-FFF2-40B4-BE49-F238E27FC236}">
                    <a16:creationId xmlns:a16="http://schemas.microsoft.com/office/drawing/2014/main" id="{E7E6CA1E-36FD-B342-8529-4FA02763608C}"/>
                  </a:ext>
                </a:extLst>
              </p:cNvPr>
              <p:cNvCxnSpPr>
                <a:cxnSpLocks noChangeAspect="1"/>
              </p:cNvCxnSpPr>
              <p:nvPr/>
            </p:nvCxnSpPr>
            <p:spPr>
              <a:xfrm rot="10800000" flipV="1">
                <a:off x="4800600" y="1786447"/>
                <a:ext cx="4355680" cy="4277385"/>
              </a:xfrm>
              <a:prstGeom prst="line">
                <a:avLst/>
              </a:prstGeom>
              <a:ln w="76200" cap="flat" cmpd="sng" algn="ctr">
                <a:solidFill>
                  <a:schemeClr val="bg1"/>
                </a:solidFill>
                <a:prstDash val="solid"/>
                <a:round/>
                <a:headEnd type="non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00F9530A-18E1-FE48-8154-FAED02A42BEF}"/>
                  </a:ext>
                </a:extLst>
              </p:cNvPr>
              <p:cNvCxnSpPr/>
              <p:nvPr/>
            </p:nvCxnSpPr>
            <p:spPr>
              <a:xfrm>
                <a:off x="91440" y="2025235"/>
                <a:ext cx="4114800" cy="4038600"/>
              </a:xfrm>
              <a:prstGeom prst="line">
                <a:avLst/>
              </a:prstGeom>
              <a:ln w="762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EC9BE064-8916-AA46-91D8-D9391E577C34}"/>
                  </a:ext>
                </a:extLst>
              </p:cNvPr>
              <p:cNvSpPr>
                <a:spLocks noChangeAspect="1"/>
              </p:cNvSpPr>
              <p:nvPr/>
            </p:nvSpPr>
            <p:spPr>
              <a:xfrm rot="18900000">
                <a:off x="4352544" y="877825"/>
                <a:ext cx="228600" cy="228600"/>
              </a:xfrm>
              <a:prstGeom prst="rect">
                <a:avLst/>
              </a:prstGeom>
              <a:solidFill>
                <a:schemeClr val="bg1"/>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3" name="Rectangle 12">
                <a:extLst>
                  <a:ext uri="{FF2B5EF4-FFF2-40B4-BE49-F238E27FC236}">
                    <a16:creationId xmlns:a16="http://schemas.microsoft.com/office/drawing/2014/main" id="{A21642C5-5A8E-2A47-8DAB-AA7542791AF5}"/>
                  </a:ext>
                </a:extLst>
              </p:cNvPr>
              <p:cNvSpPr>
                <a:spLocks noChangeAspect="1"/>
              </p:cNvSpPr>
              <p:nvPr/>
            </p:nvSpPr>
            <p:spPr>
              <a:xfrm rot="18900000">
                <a:off x="1691640" y="3447289"/>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4" name="Rectangle 13">
                <a:extLst>
                  <a:ext uri="{FF2B5EF4-FFF2-40B4-BE49-F238E27FC236}">
                    <a16:creationId xmlns:a16="http://schemas.microsoft.com/office/drawing/2014/main" id="{3C8791AD-1C13-C845-9A17-2484EBBE0214}"/>
                  </a:ext>
                </a:extLst>
              </p:cNvPr>
              <p:cNvSpPr>
                <a:spLocks noChangeAspect="1"/>
              </p:cNvSpPr>
              <p:nvPr/>
            </p:nvSpPr>
            <p:spPr>
              <a:xfrm rot="18900000">
                <a:off x="7004304" y="3562911"/>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5" name="Rectangle 14">
                <a:extLst>
                  <a:ext uri="{FF2B5EF4-FFF2-40B4-BE49-F238E27FC236}">
                    <a16:creationId xmlns:a16="http://schemas.microsoft.com/office/drawing/2014/main" id="{3316392A-8E55-1049-AAFF-A0E7FE96D1AA}"/>
                  </a:ext>
                </a:extLst>
              </p:cNvPr>
              <p:cNvSpPr>
                <a:spLocks/>
              </p:cNvSpPr>
              <p:nvPr/>
            </p:nvSpPr>
            <p:spPr>
              <a:xfrm>
                <a:off x="4160523" y="5852163"/>
                <a:ext cx="173736" cy="484632"/>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6" name="Rectangle 15">
                <a:extLst>
                  <a:ext uri="{FF2B5EF4-FFF2-40B4-BE49-F238E27FC236}">
                    <a16:creationId xmlns:a16="http://schemas.microsoft.com/office/drawing/2014/main" id="{5D2789F1-4C65-3346-8DA6-ED5B3085DB34}"/>
                  </a:ext>
                </a:extLst>
              </p:cNvPr>
              <p:cNvSpPr>
                <a:spLocks noChangeAspect="1"/>
              </p:cNvSpPr>
              <p:nvPr/>
            </p:nvSpPr>
            <p:spPr>
              <a:xfrm>
                <a:off x="4672584" y="5852160"/>
                <a:ext cx="172442" cy="480060"/>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7" name="Oval 16">
                <a:extLst>
                  <a:ext uri="{FF2B5EF4-FFF2-40B4-BE49-F238E27FC236}">
                    <a16:creationId xmlns:a16="http://schemas.microsoft.com/office/drawing/2014/main" id="{A5BC9F2D-A32F-4243-B6BB-DE5665239128}"/>
                  </a:ext>
                </a:extLst>
              </p:cNvPr>
              <p:cNvSpPr>
                <a:spLocks noChangeAspect="1"/>
              </p:cNvSpPr>
              <p:nvPr/>
            </p:nvSpPr>
            <p:spPr>
              <a:xfrm>
                <a:off x="4096512" y="3383621"/>
                <a:ext cx="731520" cy="731520"/>
              </a:xfrm>
              <a:prstGeom prst="ellipse">
                <a:avLst/>
              </a:prstGeom>
              <a:solidFill>
                <a:srgbClr val="BA7133"/>
              </a:solidFill>
              <a:ln w="57150" cap="flat" cmpd="sng" algn="ctr">
                <a:solidFill>
                  <a:schemeClr val="bg1">
                    <a:lumMod val="9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8" name="Freeform 17">
                <a:extLst>
                  <a:ext uri="{FF2B5EF4-FFF2-40B4-BE49-F238E27FC236}">
                    <a16:creationId xmlns:a16="http://schemas.microsoft.com/office/drawing/2014/main" id="{C12C9909-2615-3C4D-9F42-ECA30E0C1B90}"/>
                  </a:ext>
                </a:extLst>
              </p:cNvPr>
              <p:cNvSpPr>
                <a:spLocks noChangeAspect="1"/>
              </p:cNvSpPr>
              <p:nvPr/>
            </p:nvSpPr>
            <p:spPr>
              <a:xfrm>
                <a:off x="4407410" y="6053330"/>
                <a:ext cx="179945" cy="189286"/>
              </a:xfrm>
              <a:custGeom>
                <a:avLst/>
                <a:gdLst>
                  <a:gd name="connsiteX0" fmla="*/ 0 w 1040396"/>
                  <a:gd name="connsiteY0" fmla="*/ 54040 h 1094308"/>
                  <a:gd name="connsiteX1" fmla="*/ 1026885 w 1040396"/>
                  <a:gd name="connsiteY1" fmla="*/ 54040 h 1094308"/>
                  <a:gd name="connsiteX2" fmla="*/ 1040396 w 1040396"/>
                  <a:gd name="connsiteY2" fmla="*/ 580929 h 1094308"/>
                  <a:gd name="connsiteX3" fmla="*/ 567489 w 1040396"/>
                  <a:gd name="connsiteY3" fmla="*/ 1094308 h 1094308"/>
                  <a:gd name="connsiteX4" fmla="*/ 27023 w 1040396"/>
                  <a:gd name="connsiteY4" fmla="*/ 594439 h 1094308"/>
                  <a:gd name="connsiteX5" fmla="*/ 0 w 1040396"/>
                  <a:gd name="connsiteY5" fmla="*/ 0 h 1094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0396" h="1094308">
                    <a:moveTo>
                      <a:pt x="0" y="54040"/>
                    </a:moveTo>
                    <a:lnTo>
                      <a:pt x="1026885" y="54040"/>
                    </a:lnTo>
                    <a:lnTo>
                      <a:pt x="1040396" y="580929"/>
                    </a:lnTo>
                    <a:lnTo>
                      <a:pt x="567489" y="1094308"/>
                    </a:lnTo>
                    <a:lnTo>
                      <a:pt x="27023" y="594439"/>
                    </a:lnTo>
                    <a:lnTo>
                      <a:pt x="0" y="0"/>
                    </a:lnTo>
                  </a:path>
                </a:pathLst>
              </a:custGeom>
              <a:solidFill>
                <a:schemeClr val="bg1"/>
              </a:solidFill>
              <a:ln w="158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91432" tIns="45716" rIns="91432" bIns="45716" rtlCol="0" anchor="ctr"/>
              <a:lstStyle/>
              <a:p>
                <a:pPr algn="ctr"/>
                <a:endParaRPr lang="en-US" dirty="0"/>
              </a:p>
            </p:txBody>
          </p:sp>
          <p:cxnSp>
            <p:nvCxnSpPr>
              <p:cNvPr id="19" name="Straight Connector 18">
                <a:extLst>
                  <a:ext uri="{FF2B5EF4-FFF2-40B4-BE49-F238E27FC236}">
                    <a16:creationId xmlns:a16="http://schemas.microsoft.com/office/drawing/2014/main" id="{F894FB9B-3C4C-A645-8EDD-DF493F8FF8FC}"/>
                  </a:ext>
                </a:extLst>
              </p:cNvPr>
              <p:cNvCxnSpPr>
                <a:cxnSpLocks noChangeAspect="1"/>
              </p:cNvCxnSpPr>
              <p:nvPr/>
            </p:nvCxnSpPr>
            <p:spPr>
              <a:xfrm rot="10680000">
                <a:off x="4372048" y="3752572"/>
                <a:ext cx="182880" cy="1127"/>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5254F826-AE0E-2D4D-AD9C-244526917EDA}"/>
                  </a:ext>
                </a:extLst>
              </p:cNvPr>
              <p:cNvSpPr/>
              <p:nvPr/>
            </p:nvSpPr>
            <p:spPr>
              <a:xfrm rot="13512138" flipH="1">
                <a:off x="6850695" y="2735804"/>
                <a:ext cx="508065" cy="3304981"/>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F4F453CD-1767-B544-940A-ABE87276A634}"/>
                  </a:ext>
                </a:extLst>
              </p:cNvPr>
              <p:cNvSpPr>
                <a:spLocks noChangeAspect="1"/>
              </p:cNvSpPr>
              <p:nvPr/>
            </p:nvSpPr>
            <p:spPr>
              <a:xfrm>
                <a:off x="7972084" y="5606632"/>
                <a:ext cx="457200" cy="457200"/>
              </a:xfrm>
              <a:prstGeom prst="ellipse">
                <a:avLst/>
              </a:prstGeom>
              <a:solidFill>
                <a:srgbClr val="984807"/>
              </a:solidFill>
              <a:ln w="285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2" name="Oval 21">
                <a:extLst>
                  <a:ext uri="{FF2B5EF4-FFF2-40B4-BE49-F238E27FC236}">
                    <a16:creationId xmlns:a16="http://schemas.microsoft.com/office/drawing/2014/main" id="{C5CA147F-6620-DB4C-BFD0-04F6E1FEE04B}"/>
                  </a:ext>
                </a:extLst>
              </p:cNvPr>
              <p:cNvSpPr>
                <a:spLocks noChangeAspect="1"/>
              </p:cNvSpPr>
              <p:nvPr/>
            </p:nvSpPr>
            <p:spPr>
              <a:xfrm>
                <a:off x="760436" y="5593082"/>
                <a:ext cx="457200" cy="457200"/>
              </a:xfrm>
              <a:prstGeom prst="ellipse">
                <a:avLst/>
              </a:prstGeom>
              <a:solidFill>
                <a:srgbClr val="984807"/>
              </a:solidFill>
              <a:ln w="28575"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3" name="Rectangle 22">
                <a:extLst>
                  <a:ext uri="{FF2B5EF4-FFF2-40B4-BE49-F238E27FC236}">
                    <a16:creationId xmlns:a16="http://schemas.microsoft.com/office/drawing/2014/main" id="{C7F46D56-E8CC-DD4E-8BE4-0F426BFEAB80}"/>
                  </a:ext>
                </a:extLst>
              </p:cNvPr>
              <p:cNvSpPr/>
              <p:nvPr/>
            </p:nvSpPr>
            <p:spPr>
              <a:xfrm rot="18900000">
                <a:off x="1656170" y="2789867"/>
                <a:ext cx="404904" cy="3115502"/>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5C7AE263-74F1-BC44-8BAB-6009BB31264E}"/>
                  </a:ext>
                </a:extLst>
              </p:cNvPr>
              <p:cNvSpPr>
                <a:spLocks noChangeAspect="1"/>
              </p:cNvSpPr>
              <p:nvPr/>
            </p:nvSpPr>
            <p:spPr>
              <a:xfrm rot="18900000">
                <a:off x="7178040" y="3724557"/>
                <a:ext cx="228600" cy="228600"/>
              </a:xfrm>
              <a:prstGeom prst="rect">
                <a:avLst/>
              </a:prstGeom>
              <a:solidFill>
                <a:srgbClr val="FF8000"/>
              </a:solidFill>
              <a:ln w="19050" cap="flat" cmpd="sng" algn="ctr">
                <a:solidFill>
                  <a:srgbClr val="783F05"/>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5" name="Freeform 24">
                <a:extLst>
                  <a:ext uri="{FF2B5EF4-FFF2-40B4-BE49-F238E27FC236}">
                    <a16:creationId xmlns:a16="http://schemas.microsoft.com/office/drawing/2014/main" id="{47B258F3-0C16-F24E-B524-058ECC3251FA}"/>
                  </a:ext>
                </a:extLst>
              </p:cNvPr>
              <p:cNvSpPr>
                <a:spLocks noChangeAspect="1"/>
              </p:cNvSpPr>
              <p:nvPr/>
            </p:nvSpPr>
            <p:spPr>
              <a:xfrm>
                <a:off x="5943600" y="4305302"/>
                <a:ext cx="1560195" cy="1093470"/>
              </a:xfrm>
              <a:custGeom>
                <a:avLst/>
                <a:gdLst>
                  <a:gd name="connsiteX0" fmla="*/ 0 w 1485900"/>
                  <a:gd name="connsiteY0" fmla="*/ 647700 h 1041400"/>
                  <a:gd name="connsiteX1" fmla="*/ 431800 w 1485900"/>
                  <a:gd name="connsiteY1" fmla="*/ 1041400 h 1041400"/>
                  <a:gd name="connsiteX2" fmla="*/ 1485900 w 1485900"/>
                  <a:gd name="connsiteY2" fmla="*/ 0 h 1041400"/>
                </a:gdLst>
                <a:ahLst/>
                <a:cxnLst>
                  <a:cxn ang="0">
                    <a:pos x="connsiteX0" y="connsiteY0"/>
                  </a:cxn>
                  <a:cxn ang="0">
                    <a:pos x="connsiteX1" y="connsiteY1"/>
                  </a:cxn>
                  <a:cxn ang="0">
                    <a:pos x="connsiteX2" y="connsiteY2"/>
                  </a:cxn>
                </a:cxnLst>
                <a:rect l="l" t="t" r="r" b="b"/>
                <a:pathLst>
                  <a:path w="1485900" h="1041400">
                    <a:moveTo>
                      <a:pt x="0" y="647700"/>
                    </a:moveTo>
                    <a:lnTo>
                      <a:pt x="431800" y="1041400"/>
                    </a:lnTo>
                    <a:lnTo>
                      <a:pt x="1485900" y="0"/>
                    </a:lnTo>
                  </a:path>
                </a:pathLst>
              </a:custGeom>
              <a:noFill/>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grpSp>
      <p:sp>
        <p:nvSpPr>
          <p:cNvPr id="26" name="Oval 25">
            <a:extLst>
              <a:ext uri="{FF2B5EF4-FFF2-40B4-BE49-F238E27FC236}">
                <a16:creationId xmlns:a16="http://schemas.microsoft.com/office/drawing/2014/main" id="{7A309BAC-9C8A-0340-B777-C840881B419F}"/>
              </a:ext>
            </a:extLst>
          </p:cNvPr>
          <p:cNvSpPr>
            <a:spLocks noChangeAspect="1"/>
          </p:cNvSpPr>
          <p:nvPr/>
        </p:nvSpPr>
        <p:spPr>
          <a:xfrm>
            <a:off x="8040610" y="2880361"/>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1BU</a:t>
            </a:r>
            <a:endParaRPr lang="en-US" sz="1100" b="1" dirty="0">
              <a:solidFill>
                <a:srgbClr val="000080"/>
              </a:solidFill>
            </a:endParaRPr>
          </a:p>
        </p:txBody>
      </p:sp>
      <p:sp>
        <p:nvSpPr>
          <p:cNvPr id="27" name="Oval 26">
            <a:extLst>
              <a:ext uri="{FF2B5EF4-FFF2-40B4-BE49-F238E27FC236}">
                <a16:creationId xmlns:a16="http://schemas.microsoft.com/office/drawing/2014/main" id="{E75E9271-AD2D-974F-B877-CFA0B777D30B}"/>
              </a:ext>
            </a:extLst>
          </p:cNvPr>
          <p:cNvSpPr>
            <a:spLocks noChangeAspect="1"/>
          </p:cNvSpPr>
          <p:nvPr/>
        </p:nvSpPr>
        <p:spPr>
          <a:xfrm>
            <a:off x="693258" y="2954113"/>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3BU</a:t>
            </a:r>
            <a:endParaRPr lang="en-US" sz="1100" b="1" dirty="0">
              <a:solidFill>
                <a:srgbClr val="000080"/>
              </a:solidFill>
            </a:endParaRPr>
          </a:p>
        </p:txBody>
      </p:sp>
      <p:sp>
        <p:nvSpPr>
          <p:cNvPr id="28" name="Right Triangle 27">
            <a:extLst>
              <a:ext uri="{FF2B5EF4-FFF2-40B4-BE49-F238E27FC236}">
                <a16:creationId xmlns:a16="http://schemas.microsoft.com/office/drawing/2014/main" id="{DF18E071-C58C-084C-BB01-796A4196B3BE}"/>
              </a:ext>
            </a:extLst>
          </p:cNvPr>
          <p:cNvSpPr>
            <a:spLocks noChangeAspect="1"/>
          </p:cNvSpPr>
          <p:nvPr/>
        </p:nvSpPr>
        <p:spPr>
          <a:xfrm rot="8117442">
            <a:off x="4160520" y="6400800"/>
            <a:ext cx="694944" cy="694944"/>
          </a:xfrm>
          <a:prstGeom prst="rtTriangle">
            <a:avLst/>
          </a:prstGeom>
          <a:gradFill flip="none" rotWithShape="1">
            <a:gsLst>
              <a:gs pos="0">
                <a:schemeClr val="accent2">
                  <a:lumMod val="75000"/>
                </a:schemeClr>
              </a:gs>
              <a:gs pos="100000">
                <a:srgbClr val="FFFFFF"/>
              </a:gs>
            </a:gsLst>
            <a:path path="circle">
              <a:fillToRect l="50000" t="50000" r="50000" b="50000"/>
            </a:path>
            <a:tileRect/>
          </a:gradFill>
          <a:ln w="28575" cap="flat" cmpd="sng" algn="ctr">
            <a:solidFill>
              <a:schemeClr val="accent2">
                <a:lumMod val="7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32DFEE7E-5274-7849-9BA0-83129CA2D0D5}"/>
              </a:ext>
            </a:extLst>
          </p:cNvPr>
          <p:cNvSpPr>
            <a:spLocks noChangeAspect="1"/>
          </p:cNvSpPr>
          <p:nvPr/>
        </p:nvSpPr>
        <p:spPr>
          <a:xfrm>
            <a:off x="4328512" y="6405202"/>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PU</a:t>
            </a:r>
            <a:endParaRPr lang="en-US" sz="1100" b="1" dirty="0">
              <a:solidFill>
                <a:srgbClr val="000080"/>
              </a:solidFill>
            </a:endParaRPr>
          </a:p>
        </p:txBody>
      </p:sp>
      <p:cxnSp>
        <p:nvCxnSpPr>
          <p:cNvPr id="30" name="Straight Arrow Connector 29">
            <a:extLst>
              <a:ext uri="{FF2B5EF4-FFF2-40B4-BE49-F238E27FC236}">
                <a16:creationId xmlns:a16="http://schemas.microsoft.com/office/drawing/2014/main" id="{78ADE42A-D9F9-0B43-8500-28BE31FEAA29}"/>
              </a:ext>
            </a:extLst>
          </p:cNvPr>
          <p:cNvCxnSpPr>
            <a:cxnSpLocks/>
          </p:cNvCxnSpPr>
          <p:nvPr/>
        </p:nvCxnSpPr>
        <p:spPr>
          <a:xfrm flipV="1">
            <a:off x="1216110" y="921527"/>
            <a:ext cx="2510879" cy="2085832"/>
          </a:xfrm>
          <a:prstGeom prst="straightConnector1">
            <a:avLst/>
          </a:prstGeom>
          <a:ln>
            <a:solidFill>
              <a:schemeClr val="tx1"/>
            </a:solidFill>
            <a:prstDash val="sysDash"/>
            <a:headEnd type="stealth"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31" name="Oval 30">
            <a:extLst>
              <a:ext uri="{FF2B5EF4-FFF2-40B4-BE49-F238E27FC236}">
                <a16:creationId xmlns:a16="http://schemas.microsoft.com/office/drawing/2014/main" id="{99C69D1C-885E-5E42-A8BA-73187C6D3F36}"/>
              </a:ext>
            </a:extLst>
          </p:cNvPr>
          <p:cNvSpPr>
            <a:spLocks noChangeAspect="1"/>
          </p:cNvSpPr>
          <p:nvPr/>
        </p:nvSpPr>
        <p:spPr>
          <a:xfrm>
            <a:off x="1612130" y="3356639"/>
            <a:ext cx="342900" cy="342900"/>
          </a:xfrm>
          <a:prstGeom prst="ellipse">
            <a:avLst/>
          </a:prstGeom>
          <a:solidFill>
            <a:srgbClr val="FFFFFF"/>
          </a:solidFill>
          <a:ln w="25400" cap="flat" cmpd="sng" algn="ctr">
            <a:solidFill>
              <a:srgbClr val="FF008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FF0080"/>
                </a:solidFill>
              </a:rPr>
              <a:t>R3</a:t>
            </a:r>
          </a:p>
        </p:txBody>
      </p:sp>
      <p:sp>
        <p:nvSpPr>
          <p:cNvPr id="32" name="TextBox 31">
            <a:extLst>
              <a:ext uri="{FF2B5EF4-FFF2-40B4-BE49-F238E27FC236}">
                <a16:creationId xmlns:a16="http://schemas.microsoft.com/office/drawing/2014/main" id="{3C8FBF67-7636-0B48-99B6-86272D094B6E}"/>
              </a:ext>
            </a:extLst>
          </p:cNvPr>
          <p:cNvSpPr txBox="1"/>
          <p:nvPr/>
        </p:nvSpPr>
        <p:spPr>
          <a:xfrm>
            <a:off x="1612130" y="152400"/>
            <a:ext cx="6041462" cy="369332"/>
          </a:xfrm>
          <a:prstGeom prst="rect">
            <a:avLst/>
          </a:prstGeom>
          <a:noFill/>
        </p:spPr>
        <p:txBody>
          <a:bodyPr wrap="none" rtlCol="0">
            <a:spAutoFit/>
          </a:bodyPr>
          <a:lstStyle/>
          <a:p>
            <a:r>
              <a:rPr lang="en-US" dirty="0"/>
              <a:t>NO RUNNERS ON BASE – CLEAR OVER-THE-FENCE-HOMERUN</a:t>
            </a:r>
          </a:p>
        </p:txBody>
      </p:sp>
    </p:spTree>
    <p:extLst>
      <p:ext uri="{BB962C8B-B14F-4D97-AF65-F5344CB8AC3E}">
        <p14:creationId xmlns:p14="http://schemas.microsoft.com/office/powerpoint/2010/main" val="3540860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1EE623F9-CF44-5C46-8BDB-1A69EEF42833}"/>
              </a:ext>
            </a:extLst>
          </p:cNvPr>
          <p:cNvGrpSpPr/>
          <p:nvPr/>
        </p:nvGrpSpPr>
        <p:grpSpPr>
          <a:xfrm>
            <a:off x="228600" y="457200"/>
            <a:ext cx="8686800" cy="6638544"/>
            <a:chOff x="0" y="1"/>
            <a:chExt cx="9144000" cy="7095743"/>
          </a:xfrm>
        </p:grpSpPr>
        <p:grpSp>
          <p:nvGrpSpPr>
            <p:cNvPr id="4" name="Group 3">
              <a:extLst>
                <a:ext uri="{FF2B5EF4-FFF2-40B4-BE49-F238E27FC236}">
                  <a16:creationId xmlns:a16="http://schemas.microsoft.com/office/drawing/2014/main" id="{F6AE20EF-6FE8-0649-AF0C-C8448A31E597}"/>
                </a:ext>
              </a:extLst>
            </p:cNvPr>
            <p:cNvGrpSpPr>
              <a:grpSpLocks noChangeAspect="1"/>
            </p:cNvGrpSpPr>
            <p:nvPr/>
          </p:nvGrpSpPr>
          <p:grpSpPr>
            <a:xfrm>
              <a:off x="0" y="1"/>
              <a:ext cx="9144000" cy="6858000"/>
              <a:chOff x="0" y="0"/>
              <a:chExt cx="9144002" cy="6858001"/>
            </a:xfrm>
          </p:grpSpPr>
          <p:sp>
            <p:nvSpPr>
              <p:cNvPr id="5" name="Rectangle 4">
                <a:extLst>
                  <a:ext uri="{FF2B5EF4-FFF2-40B4-BE49-F238E27FC236}">
                    <a16:creationId xmlns:a16="http://schemas.microsoft.com/office/drawing/2014/main" id="{6F35C53B-3297-8541-ADF8-7ED84C93C0B0}"/>
                  </a:ext>
                </a:extLst>
              </p:cNvPr>
              <p:cNvSpPr/>
              <p:nvPr/>
            </p:nvSpPr>
            <p:spPr>
              <a:xfrm>
                <a:off x="0" y="0"/>
                <a:ext cx="9144000" cy="685800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B99BF1D3-2636-0547-95F7-47A04910904F}"/>
                  </a:ext>
                </a:extLst>
              </p:cNvPr>
              <p:cNvGrpSpPr/>
              <p:nvPr/>
            </p:nvGrpSpPr>
            <p:grpSpPr>
              <a:xfrm>
                <a:off x="91439" y="70526"/>
                <a:ext cx="9052563" cy="6787475"/>
                <a:chOff x="91440" y="70526"/>
                <a:chExt cx="9064840" cy="6787475"/>
              </a:xfrm>
            </p:grpSpPr>
            <p:sp>
              <p:nvSpPr>
                <p:cNvPr id="7" name="Oval 6">
                  <a:extLst>
                    <a:ext uri="{FF2B5EF4-FFF2-40B4-BE49-F238E27FC236}">
                      <a16:creationId xmlns:a16="http://schemas.microsoft.com/office/drawing/2014/main" id="{BA24B730-6928-D14E-BB68-F8BB7831700D}"/>
                    </a:ext>
                  </a:extLst>
                </p:cNvPr>
                <p:cNvSpPr>
                  <a:spLocks noChangeAspect="1"/>
                </p:cNvSpPr>
                <p:nvPr/>
              </p:nvSpPr>
              <p:spPr>
                <a:xfrm>
                  <a:off x="2697480" y="3200401"/>
                  <a:ext cx="3657600" cy="3657600"/>
                </a:xfrm>
                <a:prstGeom prst="ellipse">
                  <a:avLst/>
                </a:prstGeom>
                <a:solidFill>
                  <a:srgbClr val="BA7133"/>
                </a:solidFill>
                <a:ln w="127" cap="flat" cmpd="sng" algn="ctr">
                  <a:solidFill>
                    <a:srgbClr val="BA713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8" name="Block Arc 7">
                  <a:extLst>
                    <a:ext uri="{FF2B5EF4-FFF2-40B4-BE49-F238E27FC236}">
                      <a16:creationId xmlns:a16="http://schemas.microsoft.com/office/drawing/2014/main" id="{E511B7FF-44FD-FA45-90FB-681E73F7CE76}"/>
                    </a:ext>
                  </a:extLst>
                </p:cNvPr>
                <p:cNvSpPr>
                  <a:spLocks noChangeAspect="1"/>
                </p:cNvSpPr>
                <p:nvPr/>
              </p:nvSpPr>
              <p:spPr>
                <a:xfrm>
                  <a:off x="621794" y="70526"/>
                  <a:ext cx="7819685" cy="6626190"/>
                </a:xfrm>
                <a:prstGeom prst="blockArc">
                  <a:avLst>
                    <a:gd name="adj1" fmla="val 10769945"/>
                    <a:gd name="adj2" fmla="val 0"/>
                    <a:gd name="adj3" fmla="val 25000"/>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solidFill>
                      <a:schemeClr val="tx1"/>
                    </a:solidFill>
                  </a:endParaRPr>
                </a:p>
              </p:txBody>
            </p:sp>
            <p:sp>
              <p:nvSpPr>
                <p:cNvPr id="9" name="Round Single Corner Rectangle 8">
                  <a:extLst>
                    <a:ext uri="{FF2B5EF4-FFF2-40B4-BE49-F238E27FC236}">
                      <a16:creationId xmlns:a16="http://schemas.microsoft.com/office/drawing/2014/main" id="{714A90CF-6F54-E244-8912-52FCABCC3BED}"/>
                    </a:ext>
                  </a:extLst>
                </p:cNvPr>
                <p:cNvSpPr>
                  <a:spLocks noChangeAspect="1"/>
                </p:cNvSpPr>
                <p:nvPr/>
              </p:nvSpPr>
              <p:spPr>
                <a:xfrm rot="18900000">
                  <a:off x="2029968" y="822961"/>
                  <a:ext cx="4891550" cy="4891550"/>
                </a:xfrm>
                <a:prstGeom prst="round1Rect">
                  <a:avLst/>
                </a:prstGeom>
                <a:solidFill>
                  <a:srgbClr val="BA7133"/>
                </a:solidFill>
                <a:ln w="76200" cap="flat" cmpd="sng" algn="ctr">
                  <a:solidFill>
                    <a:srgbClr val="BA7133"/>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cxnSp>
              <p:nvCxnSpPr>
                <p:cNvPr id="10" name="Straight Connector 9">
                  <a:extLst>
                    <a:ext uri="{FF2B5EF4-FFF2-40B4-BE49-F238E27FC236}">
                      <a16:creationId xmlns:a16="http://schemas.microsoft.com/office/drawing/2014/main" id="{522EF1F7-9FC3-7741-ABF6-1FB4AADED087}"/>
                    </a:ext>
                  </a:extLst>
                </p:cNvPr>
                <p:cNvCxnSpPr>
                  <a:cxnSpLocks noChangeAspect="1"/>
                </p:cNvCxnSpPr>
                <p:nvPr/>
              </p:nvCxnSpPr>
              <p:spPr>
                <a:xfrm rot="10800000" flipV="1">
                  <a:off x="4800600" y="1786447"/>
                  <a:ext cx="4355680" cy="4277385"/>
                </a:xfrm>
                <a:prstGeom prst="line">
                  <a:avLst/>
                </a:prstGeom>
                <a:ln w="76200" cap="flat" cmpd="sng" algn="ctr">
                  <a:solidFill>
                    <a:schemeClr val="bg1"/>
                  </a:solidFill>
                  <a:prstDash val="solid"/>
                  <a:round/>
                  <a:headEnd type="non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99572263-464C-B54A-9F25-93022EFB9C05}"/>
                    </a:ext>
                  </a:extLst>
                </p:cNvPr>
                <p:cNvCxnSpPr/>
                <p:nvPr/>
              </p:nvCxnSpPr>
              <p:spPr>
                <a:xfrm>
                  <a:off x="91440" y="2025235"/>
                  <a:ext cx="4114800" cy="4038600"/>
                </a:xfrm>
                <a:prstGeom prst="line">
                  <a:avLst/>
                </a:prstGeom>
                <a:ln w="762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3C9B3CD5-B7C8-8743-82AF-C35CA8195236}"/>
                    </a:ext>
                  </a:extLst>
                </p:cNvPr>
                <p:cNvSpPr>
                  <a:spLocks noChangeAspect="1"/>
                </p:cNvSpPr>
                <p:nvPr/>
              </p:nvSpPr>
              <p:spPr>
                <a:xfrm rot="18900000">
                  <a:off x="4352544" y="877825"/>
                  <a:ext cx="228600" cy="228600"/>
                </a:xfrm>
                <a:prstGeom prst="rect">
                  <a:avLst/>
                </a:prstGeom>
                <a:solidFill>
                  <a:schemeClr val="bg1"/>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3" name="Rectangle 12">
                  <a:extLst>
                    <a:ext uri="{FF2B5EF4-FFF2-40B4-BE49-F238E27FC236}">
                      <a16:creationId xmlns:a16="http://schemas.microsoft.com/office/drawing/2014/main" id="{385BEFF8-835A-0348-AB2D-9A4087EC3082}"/>
                    </a:ext>
                  </a:extLst>
                </p:cNvPr>
                <p:cNvSpPr>
                  <a:spLocks noChangeAspect="1"/>
                </p:cNvSpPr>
                <p:nvPr/>
              </p:nvSpPr>
              <p:spPr>
                <a:xfrm rot="18900000">
                  <a:off x="1691640" y="3447289"/>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4" name="Rectangle 13">
                  <a:extLst>
                    <a:ext uri="{FF2B5EF4-FFF2-40B4-BE49-F238E27FC236}">
                      <a16:creationId xmlns:a16="http://schemas.microsoft.com/office/drawing/2014/main" id="{53976C1A-C35B-FD47-88E4-5749366A3A3E}"/>
                    </a:ext>
                  </a:extLst>
                </p:cNvPr>
                <p:cNvSpPr>
                  <a:spLocks noChangeAspect="1"/>
                </p:cNvSpPr>
                <p:nvPr/>
              </p:nvSpPr>
              <p:spPr>
                <a:xfrm rot="18900000">
                  <a:off x="7004304" y="3562911"/>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5" name="Rectangle 14">
                  <a:extLst>
                    <a:ext uri="{FF2B5EF4-FFF2-40B4-BE49-F238E27FC236}">
                      <a16:creationId xmlns:a16="http://schemas.microsoft.com/office/drawing/2014/main" id="{7D6B115B-FB65-934E-9A21-6CB06609A999}"/>
                    </a:ext>
                  </a:extLst>
                </p:cNvPr>
                <p:cNvSpPr>
                  <a:spLocks/>
                </p:cNvSpPr>
                <p:nvPr/>
              </p:nvSpPr>
              <p:spPr>
                <a:xfrm>
                  <a:off x="4160523" y="5852163"/>
                  <a:ext cx="173736" cy="484632"/>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6" name="Rectangle 15">
                  <a:extLst>
                    <a:ext uri="{FF2B5EF4-FFF2-40B4-BE49-F238E27FC236}">
                      <a16:creationId xmlns:a16="http://schemas.microsoft.com/office/drawing/2014/main" id="{299A9664-4790-B141-91DB-51839B064F41}"/>
                    </a:ext>
                  </a:extLst>
                </p:cNvPr>
                <p:cNvSpPr>
                  <a:spLocks noChangeAspect="1"/>
                </p:cNvSpPr>
                <p:nvPr/>
              </p:nvSpPr>
              <p:spPr>
                <a:xfrm>
                  <a:off x="4672584" y="5852160"/>
                  <a:ext cx="172442" cy="480060"/>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7" name="Oval 16">
                  <a:extLst>
                    <a:ext uri="{FF2B5EF4-FFF2-40B4-BE49-F238E27FC236}">
                      <a16:creationId xmlns:a16="http://schemas.microsoft.com/office/drawing/2014/main" id="{AFF34ED0-32F6-A94C-AAAC-A3B9B9B972F6}"/>
                    </a:ext>
                  </a:extLst>
                </p:cNvPr>
                <p:cNvSpPr>
                  <a:spLocks noChangeAspect="1"/>
                </p:cNvSpPr>
                <p:nvPr/>
              </p:nvSpPr>
              <p:spPr>
                <a:xfrm>
                  <a:off x="4096512" y="3383621"/>
                  <a:ext cx="731520" cy="731520"/>
                </a:xfrm>
                <a:prstGeom prst="ellipse">
                  <a:avLst/>
                </a:prstGeom>
                <a:solidFill>
                  <a:srgbClr val="BA7133"/>
                </a:solidFill>
                <a:ln w="57150" cap="flat" cmpd="sng" algn="ctr">
                  <a:solidFill>
                    <a:schemeClr val="bg1">
                      <a:lumMod val="9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18" name="Freeform 17">
                  <a:extLst>
                    <a:ext uri="{FF2B5EF4-FFF2-40B4-BE49-F238E27FC236}">
                      <a16:creationId xmlns:a16="http://schemas.microsoft.com/office/drawing/2014/main" id="{7162BDEC-775B-B240-B959-EF9177204CA9}"/>
                    </a:ext>
                  </a:extLst>
                </p:cNvPr>
                <p:cNvSpPr>
                  <a:spLocks noChangeAspect="1"/>
                </p:cNvSpPr>
                <p:nvPr/>
              </p:nvSpPr>
              <p:spPr>
                <a:xfrm>
                  <a:off x="4407410" y="6053330"/>
                  <a:ext cx="179945" cy="189286"/>
                </a:xfrm>
                <a:custGeom>
                  <a:avLst/>
                  <a:gdLst>
                    <a:gd name="connsiteX0" fmla="*/ 0 w 1040396"/>
                    <a:gd name="connsiteY0" fmla="*/ 54040 h 1094308"/>
                    <a:gd name="connsiteX1" fmla="*/ 1026885 w 1040396"/>
                    <a:gd name="connsiteY1" fmla="*/ 54040 h 1094308"/>
                    <a:gd name="connsiteX2" fmla="*/ 1040396 w 1040396"/>
                    <a:gd name="connsiteY2" fmla="*/ 580929 h 1094308"/>
                    <a:gd name="connsiteX3" fmla="*/ 567489 w 1040396"/>
                    <a:gd name="connsiteY3" fmla="*/ 1094308 h 1094308"/>
                    <a:gd name="connsiteX4" fmla="*/ 27023 w 1040396"/>
                    <a:gd name="connsiteY4" fmla="*/ 594439 h 1094308"/>
                    <a:gd name="connsiteX5" fmla="*/ 0 w 1040396"/>
                    <a:gd name="connsiteY5" fmla="*/ 0 h 1094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0396" h="1094308">
                      <a:moveTo>
                        <a:pt x="0" y="54040"/>
                      </a:moveTo>
                      <a:lnTo>
                        <a:pt x="1026885" y="54040"/>
                      </a:lnTo>
                      <a:lnTo>
                        <a:pt x="1040396" y="580929"/>
                      </a:lnTo>
                      <a:lnTo>
                        <a:pt x="567489" y="1094308"/>
                      </a:lnTo>
                      <a:lnTo>
                        <a:pt x="27023" y="594439"/>
                      </a:lnTo>
                      <a:lnTo>
                        <a:pt x="0" y="0"/>
                      </a:lnTo>
                    </a:path>
                  </a:pathLst>
                </a:custGeom>
                <a:solidFill>
                  <a:schemeClr val="bg1"/>
                </a:solidFill>
                <a:ln w="158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91432" tIns="45716" rIns="91432" bIns="45716" rtlCol="0" anchor="ctr"/>
                <a:lstStyle/>
                <a:p>
                  <a:pPr algn="ctr"/>
                  <a:endParaRPr lang="en-US" dirty="0"/>
                </a:p>
              </p:txBody>
            </p:sp>
            <p:cxnSp>
              <p:nvCxnSpPr>
                <p:cNvPr id="19" name="Straight Connector 18">
                  <a:extLst>
                    <a:ext uri="{FF2B5EF4-FFF2-40B4-BE49-F238E27FC236}">
                      <a16:creationId xmlns:a16="http://schemas.microsoft.com/office/drawing/2014/main" id="{DFAFB9AA-E650-E249-8FE1-2036A93D1A42}"/>
                    </a:ext>
                  </a:extLst>
                </p:cNvPr>
                <p:cNvCxnSpPr>
                  <a:cxnSpLocks noChangeAspect="1"/>
                </p:cNvCxnSpPr>
                <p:nvPr/>
              </p:nvCxnSpPr>
              <p:spPr>
                <a:xfrm rot="10680000">
                  <a:off x="4372048" y="3752572"/>
                  <a:ext cx="182880" cy="1127"/>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EF5E218C-6033-E64D-848F-76AAE56D39C5}"/>
                    </a:ext>
                  </a:extLst>
                </p:cNvPr>
                <p:cNvSpPr/>
                <p:nvPr/>
              </p:nvSpPr>
              <p:spPr>
                <a:xfrm rot="13512138" flipH="1">
                  <a:off x="6850695" y="2735804"/>
                  <a:ext cx="508065" cy="3304981"/>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BC9E9255-2C45-8E49-8306-B923C1A33DC3}"/>
                    </a:ext>
                  </a:extLst>
                </p:cNvPr>
                <p:cNvSpPr>
                  <a:spLocks noChangeAspect="1"/>
                </p:cNvSpPr>
                <p:nvPr/>
              </p:nvSpPr>
              <p:spPr>
                <a:xfrm>
                  <a:off x="7972084" y="5606632"/>
                  <a:ext cx="457200" cy="457200"/>
                </a:xfrm>
                <a:prstGeom prst="ellipse">
                  <a:avLst/>
                </a:prstGeom>
                <a:solidFill>
                  <a:srgbClr val="984807"/>
                </a:solidFill>
                <a:ln w="285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2" name="Oval 21">
                  <a:extLst>
                    <a:ext uri="{FF2B5EF4-FFF2-40B4-BE49-F238E27FC236}">
                      <a16:creationId xmlns:a16="http://schemas.microsoft.com/office/drawing/2014/main" id="{0BD6E735-5EB5-5D48-BE20-55F5ADDAEC1E}"/>
                    </a:ext>
                  </a:extLst>
                </p:cNvPr>
                <p:cNvSpPr>
                  <a:spLocks noChangeAspect="1"/>
                </p:cNvSpPr>
                <p:nvPr/>
              </p:nvSpPr>
              <p:spPr>
                <a:xfrm>
                  <a:off x="760436" y="5593082"/>
                  <a:ext cx="457200" cy="457200"/>
                </a:xfrm>
                <a:prstGeom prst="ellipse">
                  <a:avLst/>
                </a:prstGeom>
                <a:solidFill>
                  <a:srgbClr val="984807"/>
                </a:solidFill>
                <a:ln w="28575"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3" name="Rectangle 22">
                  <a:extLst>
                    <a:ext uri="{FF2B5EF4-FFF2-40B4-BE49-F238E27FC236}">
                      <a16:creationId xmlns:a16="http://schemas.microsoft.com/office/drawing/2014/main" id="{5B3FAC16-93A4-5A40-9D5E-477D9D6E22D4}"/>
                    </a:ext>
                  </a:extLst>
                </p:cNvPr>
                <p:cNvSpPr/>
                <p:nvPr/>
              </p:nvSpPr>
              <p:spPr>
                <a:xfrm rot="18900000">
                  <a:off x="1656170" y="2789867"/>
                  <a:ext cx="404904" cy="3115502"/>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5B141C5E-2311-C34F-AE54-61855840BA7A}"/>
                    </a:ext>
                  </a:extLst>
                </p:cNvPr>
                <p:cNvSpPr>
                  <a:spLocks noChangeAspect="1"/>
                </p:cNvSpPr>
                <p:nvPr/>
              </p:nvSpPr>
              <p:spPr>
                <a:xfrm rot="18900000">
                  <a:off x="7178040" y="3724557"/>
                  <a:ext cx="228600" cy="228600"/>
                </a:xfrm>
                <a:prstGeom prst="rect">
                  <a:avLst/>
                </a:prstGeom>
                <a:solidFill>
                  <a:srgbClr val="FF8000"/>
                </a:solidFill>
                <a:ln w="19050" cap="flat" cmpd="sng" algn="ctr">
                  <a:solidFill>
                    <a:srgbClr val="783F05"/>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5" name="Freeform 24">
                  <a:extLst>
                    <a:ext uri="{FF2B5EF4-FFF2-40B4-BE49-F238E27FC236}">
                      <a16:creationId xmlns:a16="http://schemas.microsoft.com/office/drawing/2014/main" id="{F3A688A0-5B0D-844C-8B7D-F9DCD93CDAB1}"/>
                    </a:ext>
                  </a:extLst>
                </p:cNvPr>
                <p:cNvSpPr>
                  <a:spLocks noChangeAspect="1"/>
                </p:cNvSpPr>
                <p:nvPr/>
              </p:nvSpPr>
              <p:spPr>
                <a:xfrm>
                  <a:off x="5943600" y="4305302"/>
                  <a:ext cx="1560195" cy="1093470"/>
                </a:xfrm>
                <a:custGeom>
                  <a:avLst/>
                  <a:gdLst>
                    <a:gd name="connsiteX0" fmla="*/ 0 w 1485900"/>
                    <a:gd name="connsiteY0" fmla="*/ 647700 h 1041400"/>
                    <a:gd name="connsiteX1" fmla="*/ 431800 w 1485900"/>
                    <a:gd name="connsiteY1" fmla="*/ 1041400 h 1041400"/>
                    <a:gd name="connsiteX2" fmla="*/ 1485900 w 1485900"/>
                    <a:gd name="connsiteY2" fmla="*/ 0 h 1041400"/>
                  </a:gdLst>
                  <a:ahLst/>
                  <a:cxnLst>
                    <a:cxn ang="0">
                      <a:pos x="connsiteX0" y="connsiteY0"/>
                    </a:cxn>
                    <a:cxn ang="0">
                      <a:pos x="connsiteX1" y="connsiteY1"/>
                    </a:cxn>
                    <a:cxn ang="0">
                      <a:pos x="connsiteX2" y="connsiteY2"/>
                    </a:cxn>
                  </a:cxnLst>
                  <a:rect l="l" t="t" r="r" b="b"/>
                  <a:pathLst>
                    <a:path w="1485900" h="1041400">
                      <a:moveTo>
                        <a:pt x="0" y="647700"/>
                      </a:moveTo>
                      <a:lnTo>
                        <a:pt x="431800" y="1041400"/>
                      </a:lnTo>
                      <a:lnTo>
                        <a:pt x="1485900" y="0"/>
                      </a:lnTo>
                    </a:path>
                  </a:pathLst>
                </a:custGeom>
                <a:noFill/>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grpSp>
        <p:sp>
          <p:nvSpPr>
            <p:cNvPr id="26" name="Oval 25">
              <a:extLst>
                <a:ext uri="{FF2B5EF4-FFF2-40B4-BE49-F238E27FC236}">
                  <a16:creationId xmlns:a16="http://schemas.microsoft.com/office/drawing/2014/main" id="{2D461BA6-337E-1E4B-8C65-E9B033C7931F}"/>
                </a:ext>
              </a:extLst>
            </p:cNvPr>
            <p:cNvSpPr>
              <a:spLocks noChangeAspect="1"/>
            </p:cNvSpPr>
            <p:nvPr/>
          </p:nvSpPr>
          <p:spPr>
            <a:xfrm>
              <a:off x="7613806" y="3286078"/>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1BU</a:t>
              </a:r>
              <a:endParaRPr lang="en-US" sz="1100" b="1" dirty="0">
                <a:solidFill>
                  <a:srgbClr val="000080"/>
                </a:solidFill>
              </a:endParaRPr>
            </a:p>
          </p:txBody>
        </p:sp>
        <p:sp>
          <p:nvSpPr>
            <p:cNvPr id="27" name="Oval 26">
              <a:extLst>
                <a:ext uri="{FF2B5EF4-FFF2-40B4-BE49-F238E27FC236}">
                  <a16:creationId xmlns:a16="http://schemas.microsoft.com/office/drawing/2014/main" id="{A78CA142-D7FD-3340-BC0E-D872E0BF49BD}"/>
                </a:ext>
              </a:extLst>
            </p:cNvPr>
            <p:cNvSpPr>
              <a:spLocks noChangeAspect="1"/>
            </p:cNvSpPr>
            <p:nvPr/>
          </p:nvSpPr>
          <p:spPr>
            <a:xfrm>
              <a:off x="4922522" y="307211"/>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3BU</a:t>
              </a:r>
              <a:endParaRPr lang="en-US" sz="1100" b="1" dirty="0">
                <a:solidFill>
                  <a:srgbClr val="000080"/>
                </a:solidFill>
              </a:endParaRPr>
            </a:p>
          </p:txBody>
        </p:sp>
        <p:sp>
          <p:nvSpPr>
            <p:cNvPr id="28" name="Oval 27">
              <a:extLst>
                <a:ext uri="{FF2B5EF4-FFF2-40B4-BE49-F238E27FC236}">
                  <a16:creationId xmlns:a16="http://schemas.microsoft.com/office/drawing/2014/main" id="{3F2B2A91-6585-4048-8947-7CA378BE8E1C}"/>
                </a:ext>
              </a:extLst>
            </p:cNvPr>
            <p:cNvSpPr>
              <a:spLocks noChangeAspect="1"/>
            </p:cNvSpPr>
            <p:nvPr/>
          </p:nvSpPr>
          <p:spPr>
            <a:xfrm>
              <a:off x="6947550" y="3482566"/>
              <a:ext cx="274320" cy="274320"/>
            </a:xfrm>
            <a:prstGeom prst="ellipse">
              <a:avLst/>
            </a:prstGeom>
            <a:solidFill>
              <a:srgbClr val="FFFFFF"/>
            </a:solidFill>
            <a:ln w="28575" cap="flat" cmpd="sng" algn="ctr">
              <a:solidFill>
                <a:srgbClr val="FF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FF0080"/>
                  </a:solidFill>
                </a:rPr>
                <a:t>R1</a:t>
              </a:r>
            </a:p>
          </p:txBody>
        </p:sp>
        <p:sp>
          <p:nvSpPr>
            <p:cNvPr id="29" name="Oval 28">
              <a:extLst>
                <a:ext uri="{FF2B5EF4-FFF2-40B4-BE49-F238E27FC236}">
                  <a16:creationId xmlns:a16="http://schemas.microsoft.com/office/drawing/2014/main" id="{4497AF8B-0D81-1E49-AE8E-DA512E6B8457}"/>
                </a:ext>
              </a:extLst>
            </p:cNvPr>
            <p:cNvSpPr>
              <a:spLocks noChangeAspect="1"/>
            </p:cNvSpPr>
            <p:nvPr/>
          </p:nvSpPr>
          <p:spPr>
            <a:xfrm>
              <a:off x="3563135" y="307211"/>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3BU</a:t>
              </a:r>
              <a:endParaRPr lang="en-US" sz="1100" b="1" dirty="0">
                <a:solidFill>
                  <a:srgbClr val="000080"/>
                </a:solidFill>
              </a:endParaRPr>
            </a:p>
          </p:txBody>
        </p:sp>
        <p:cxnSp>
          <p:nvCxnSpPr>
            <p:cNvPr id="30" name="Straight Arrow Connector 29">
              <a:extLst>
                <a:ext uri="{FF2B5EF4-FFF2-40B4-BE49-F238E27FC236}">
                  <a16:creationId xmlns:a16="http://schemas.microsoft.com/office/drawing/2014/main" id="{CFCB19BF-9824-EC4A-A631-04615A82791C}"/>
                </a:ext>
              </a:extLst>
            </p:cNvPr>
            <p:cNvCxnSpPr>
              <a:cxnSpLocks/>
            </p:cNvCxnSpPr>
            <p:nvPr/>
          </p:nvCxnSpPr>
          <p:spPr>
            <a:xfrm flipH="1">
              <a:off x="1516206" y="897723"/>
              <a:ext cx="2299528" cy="1921013"/>
            </a:xfrm>
            <a:prstGeom prst="straightConnector1">
              <a:avLst/>
            </a:prstGeom>
            <a:ln>
              <a:solidFill>
                <a:schemeClr val="tx1"/>
              </a:solidFill>
              <a:prstDash val="sysDash"/>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 name="Right Triangle 30">
              <a:extLst>
                <a:ext uri="{FF2B5EF4-FFF2-40B4-BE49-F238E27FC236}">
                  <a16:creationId xmlns:a16="http://schemas.microsoft.com/office/drawing/2014/main" id="{0DDBCB78-B616-1841-94C3-260C4BCA48D7}"/>
                </a:ext>
              </a:extLst>
            </p:cNvPr>
            <p:cNvSpPr>
              <a:spLocks noChangeAspect="1"/>
            </p:cNvSpPr>
            <p:nvPr/>
          </p:nvSpPr>
          <p:spPr>
            <a:xfrm rot="8117442">
              <a:off x="4160520" y="6400800"/>
              <a:ext cx="694944" cy="694944"/>
            </a:xfrm>
            <a:prstGeom prst="rtTriangle">
              <a:avLst/>
            </a:prstGeom>
            <a:gradFill flip="none" rotWithShape="1">
              <a:gsLst>
                <a:gs pos="0">
                  <a:schemeClr val="accent2">
                    <a:lumMod val="75000"/>
                  </a:schemeClr>
                </a:gs>
                <a:gs pos="100000">
                  <a:srgbClr val="FFFFFF"/>
                </a:gs>
              </a:gsLst>
              <a:path path="circle">
                <a:fillToRect l="50000" t="50000" r="50000" b="50000"/>
              </a:path>
              <a:tileRect/>
            </a:gradFill>
            <a:ln w="28575" cap="flat" cmpd="sng" algn="ctr">
              <a:solidFill>
                <a:schemeClr val="accent2">
                  <a:lumMod val="7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35B45C41-0A13-2442-A77D-C75A95CCBF1E}"/>
                </a:ext>
              </a:extLst>
            </p:cNvPr>
            <p:cNvSpPr>
              <a:spLocks noChangeAspect="1"/>
            </p:cNvSpPr>
            <p:nvPr/>
          </p:nvSpPr>
          <p:spPr>
            <a:xfrm>
              <a:off x="4346339" y="6402637"/>
              <a:ext cx="320040" cy="320040"/>
            </a:xfrm>
            <a:prstGeom prst="ellipse">
              <a:avLst/>
            </a:prstGeom>
            <a:solidFill>
              <a:srgbClr val="66CCFF"/>
            </a:solidFill>
            <a:ln w="28575" cap="flat" cmpd="sng" algn="ctr">
              <a:solidFill>
                <a:srgbClr val="0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200" b="1" dirty="0">
                  <a:solidFill>
                    <a:srgbClr val="000080"/>
                  </a:solidFill>
                </a:rPr>
                <a:t>PU</a:t>
              </a:r>
              <a:endParaRPr lang="en-US" sz="1100" b="1" dirty="0">
                <a:solidFill>
                  <a:srgbClr val="000080"/>
                </a:solidFill>
              </a:endParaRPr>
            </a:p>
          </p:txBody>
        </p:sp>
      </p:grpSp>
      <p:sp>
        <p:nvSpPr>
          <p:cNvPr id="35" name="TextBox 34">
            <a:extLst>
              <a:ext uri="{FF2B5EF4-FFF2-40B4-BE49-F238E27FC236}">
                <a16:creationId xmlns:a16="http://schemas.microsoft.com/office/drawing/2014/main" id="{22836ECA-59EB-984F-B9ED-A5C512760EFA}"/>
              </a:ext>
            </a:extLst>
          </p:cNvPr>
          <p:cNvSpPr txBox="1"/>
          <p:nvPr/>
        </p:nvSpPr>
        <p:spPr>
          <a:xfrm>
            <a:off x="2204786" y="105746"/>
            <a:ext cx="5279843" cy="369332"/>
          </a:xfrm>
          <a:prstGeom prst="rect">
            <a:avLst/>
          </a:prstGeom>
          <a:noFill/>
        </p:spPr>
        <p:txBody>
          <a:bodyPr wrap="none" rtlCol="0">
            <a:spAutoFit/>
          </a:bodyPr>
          <a:lstStyle/>
          <a:p>
            <a:r>
              <a:rPr lang="en-US" dirty="0"/>
              <a:t>R1 ON 1</a:t>
            </a:r>
            <a:r>
              <a:rPr lang="en-US" baseline="30000" dirty="0"/>
              <a:t>ST</a:t>
            </a:r>
            <a:r>
              <a:rPr lang="en-US" dirty="0"/>
              <a:t> BASE – CLEAR OVER-THE-FENCE-HOMERUN</a:t>
            </a:r>
          </a:p>
        </p:txBody>
      </p:sp>
    </p:spTree>
    <p:extLst>
      <p:ext uri="{BB962C8B-B14F-4D97-AF65-F5344CB8AC3E}">
        <p14:creationId xmlns:p14="http://schemas.microsoft.com/office/powerpoint/2010/main" val="1117100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B5E5-547B-8143-8D74-8D379E814251}"/>
              </a:ext>
            </a:extLst>
          </p:cNvPr>
          <p:cNvSpPr>
            <a:spLocks noGrp="1"/>
          </p:cNvSpPr>
          <p:nvPr>
            <p:ph type="title"/>
          </p:nvPr>
        </p:nvSpPr>
        <p:spPr/>
        <p:txBody>
          <a:bodyPr/>
          <a:lstStyle/>
          <a:p>
            <a:r>
              <a:rPr lang="en-US" dirty="0"/>
              <a:t>MECHANICS POINTS OF EMPHASIS</a:t>
            </a:r>
          </a:p>
        </p:txBody>
      </p:sp>
      <p:sp>
        <p:nvSpPr>
          <p:cNvPr id="3" name="Content Placeholder 2">
            <a:extLst>
              <a:ext uri="{FF2B5EF4-FFF2-40B4-BE49-F238E27FC236}">
                <a16:creationId xmlns:a16="http://schemas.microsoft.com/office/drawing/2014/main" id="{7C08737C-1162-6744-AB12-F21386E1475D}"/>
              </a:ext>
            </a:extLst>
          </p:cNvPr>
          <p:cNvSpPr>
            <a:spLocks noGrp="1"/>
          </p:cNvSpPr>
          <p:nvPr>
            <p:ph idx="1"/>
          </p:nvPr>
        </p:nvSpPr>
        <p:spPr/>
        <p:txBody>
          <a:bodyPr>
            <a:normAutofit lnSpcReduction="10000"/>
          </a:bodyPr>
          <a:lstStyle/>
          <a:p>
            <a:r>
              <a:rPr lang="en-US" dirty="0"/>
              <a:t>PRESENT A UNITED FRONT</a:t>
            </a:r>
          </a:p>
          <a:p>
            <a:r>
              <a:rPr lang="en-US" dirty="0"/>
              <a:t>PLATE UMPIRE TIMING</a:t>
            </a:r>
          </a:p>
          <a:p>
            <a:r>
              <a:rPr lang="en-US" dirty="0"/>
              <a:t>3</a:t>
            </a:r>
            <a:r>
              <a:rPr lang="en-US" baseline="30000" dirty="0"/>
              <a:t>RD</a:t>
            </a:r>
            <a:r>
              <a:rPr lang="en-US" dirty="0"/>
              <a:t> STRIKES</a:t>
            </a:r>
          </a:p>
          <a:p>
            <a:r>
              <a:rPr lang="en-US" dirty="0"/>
              <a:t>AVOID GAME INTERRUPTERS</a:t>
            </a:r>
          </a:p>
          <a:p>
            <a:r>
              <a:rPr lang="en-US" dirty="0"/>
              <a:t>DEVIATIONS</a:t>
            </a:r>
          </a:p>
          <a:p>
            <a:r>
              <a:rPr lang="en-US" dirty="0"/>
              <a:t>TAG-UPS</a:t>
            </a:r>
          </a:p>
          <a:p>
            <a:r>
              <a:rPr lang="en-US" dirty="0"/>
              <a:t>HOMERUN COVERAGE</a:t>
            </a:r>
          </a:p>
          <a:p>
            <a:r>
              <a:rPr lang="en-US" dirty="0"/>
              <a:t>STAYING OUTSIDE</a:t>
            </a:r>
          </a:p>
        </p:txBody>
      </p:sp>
    </p:spTree>
    <p:extLst>
      <p:ext uri="{BB962C8B-B14F-4D97-AF65-F5344CB8AC3E}">
        <p14:creationId xmlns:p14="http://schemas.microsoft.com/office/powerpoint/2010/main" val="66520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32121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0380-D5D5-6740-8D6F-ADE5604DA8B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13B0B4C-480E-0E40-920F-89C56325A905}"/>
              </a:ext>
            </a:extLst>
          </p:cNvPr>
          <p:cNvSpPr>
            <a:spLocks noGrp="1"/>
          </p:cNvSpPr>
          <p:nvPr>
            <p:ph idx="1"/>
          </p:nvPr>
        </p:nvSpPr>
        <p:spPr/>
        <p:txBody>
          <a:bodyPr/>
          <a:lstStyle/>
          <a:p>
            <a:endParaRPr lang="en-US" dirty="0"/>
          </a:p>
        </p:txBody>
      </p:sp>
      <p:grpSp>
        <p:nvGrpSpPr>
          <p:cNvPr id="5" name="Group 4">
            <a:extLst>
              <a:ext uri="{FF2B5EF4-FFF2-40B4-BE49-F238E27FC236}">
                <a16:creationId xmlns:a16="http://schemas.microsoft.com/office/drawing/2014/main" id="{C91EEC49-B96D-8547-8126-860A4A1909F9}"/>
              </a:ext>
            </a:extLst>
          </p:cNvPr>
          <p:cNvGrpSpPr/>
          <p:nvPr/>
        </p:nvGrpSpPr>
        <p:grpSpPr>
          <a:xfrm>
            <a:off x="0" y="-424897"/>
            <a:ext cx="9144000" cy="7940454"/>
            <a:chOff x="0" y="-424897"/>
            <a:chExt cx="9144000" cy="7940454"/>
          </a:xfrm>
        </p:grpSpPr>
        <p:sp>
          <p:nvSpPr>
            <p:cNvPr id="6" name="Rectangle 5">
              <a:extLst>
                <a:ext uri="{FF2B5EF4-FFF2-40B4-BE49-F238E27FC236}">
                  <a16:creationId xmlns:a16="http://schemas.microsoft.com/office/drawing/2014/main" id="{4781546C-0D99-4E4F-A8B7-5274B6A7B869}"/>
                </a:ext>
              </a:extLst>
            </p:cNvPr>
            <p:cNvSpPr/>
            <p:nvPr/>
          </p:nvSpPr>
          <p:spPr>
            <a:xfrm>
              <a:off x="0" y="-11650"/>
              <a:ext cx="9144000" cy="685800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7" name="Group 23">
              <a:extLst>
                <a:ext uri="{FF2B5EF4-FFF2-40B4-BE49-F238E27FC236}">
                  <a16:creationId xmlns:a16="http://schemas.microsoft.com/office/drawing/2014/main" id="{404CF4EE-A8CA-834B-88AC-99269F3626C2}"/>
                </a:ext>
              </a:extLst>
            </p:cNvPr>
            <p:cNvGrpSpPr/>
            <p:nvPr/>
          </p:nvGrpSpPr>
          <p:grpSpPr>
            <a:xfrm>
              <a:off x="91440" y="70526"/>
              <a:ext cx="9052560" cy="6787475"/>
              <a:chOff x="91440" y="70526"/>
              <a:chExt cx="9064840" cy="6787475"/>
            </a:xfrm>
          </p:grpSpPr>
          <p:sp>
            <p:nvSpPr>
              <p:cNvPr id="23" name="Oval 22">
                <a:extLst>
                  <a:ext uri="{FF2B5EF4-FFF2-40B4-BE49-F238E27FC236}">
                    <a16:creationId xmlns:a16="http://schemas.microsoft.com/office/drawing/2014/main" id="{C85F4031-5500-5748-BC8F-3DBD42613DB3}"/>
                  </a:ext>
                </a:extLst>
              </p:cNvPr>
              <p:cNvSpPr>
                <a:spLocks noChangeAspect="1"/>
              </p:cNvSpPr>
              <p:nvPr/>
            </p:nvSpPr>
            <p:spPr>
              <a:xfrm>
                <a:off x="2697480" y="3200401"/>
                <a:ext cx="3657600" cy="3657600"/>
              </a:xfrm>
              <a:prstGeom prst="ellipse">
                <a:avLst/>
              </a:prstGeom>
              <a:solidFill>
                <a:srgbClr val="BA7133"/>
              </a:solidFill>
              <a:ln w="127" cap="flat" cmpd="sng" algn="ctr">
                <a:solidFill>
                  <a:srgbClr val="BA713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4" name="Block Arc 23">
                <a:extLst>
                  <a:ext uri="{FF2B5EF4-FFF2-40B4-BE49-F238E27FC236}">
                    <a16:creationId xmlns:a16="http://schemas.microsoft.com/office/drawing/2014/main" id="{46435488-F86F-204E-A9E1-106483298936}"/>
                  </a:ext>
                </a:extLst>
              </p:cNvPr>
              <p:cNvSpPr>
                <a:spLocks noChangeAspect="1"/>
              </p:cNvSpPr>
              <p:nvPr/>
            </p:nvSpPr>
            <p:spPr>
              <a:xfrm>
                <a:off x="621794" y="70526"/>
                <a:ext cx="7819685" cy="6626190"/>
              </a:xfrm>
              <a:prstGeom prst="blockArc">
                <a:avLst>
                  <a:gd name="adj1" fmla="val 10769945"/>
                  <a:gd name="adj2" fmla="val 0"/>
                  <a:gd name="adj3" fmla="val 25000"/>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solidFill>
                    <a:schemeClr val="tx1"/>
                  </a:solidFill>
                </a:endParaRPr>
              </a:p>
            </p:txBody>
          </p:sp>
          <p:sp>
            <p:nvSpPr>
              <p:cNvPr id="25" name="Round Single Corner Rectangle 24">
                <a:extLst>
                  <a:ext uri="{FF2B5EF4-FFF2-40B4-BE49-F238E27FC236}">
                    <a16:creationId xmlns:a16="http://schemas.microsoft.com/office/drawing/2014/main" id="{9C85ECB4-F0E8-C141-99A5-BA56551BD130}"/>
                  </a:ext>
                </a:extLst>
              </p:cNvPr>
              <p:cNvSpPr>
                <a:spLocks noChangeAspect="1"/>
              </p:cNvSpPr>
              <p:nvPr/>
            </p:nvSpPr>
            <p:spPr>
              <a:xfrm rot="18900000">
                <a:off x="2029968" y="822961"/>
                <a:ext cx="4891550" cy="4891550"/>
              </a:xfrm>
              <a:prstGeom prst="round1Rect">
                <a:avLst/>
              </a:prstGeom>
              <a:solidFill>
                <a:srgbClr val="BA7133"/>
              </a:solidFill>
              <a:ln w="76200" cap="flat" cmpd="sng" algn="ctr">
                <a:solidFill>
                  <a:srgbClr val="BA7133"/>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cxnSp>
            <p:nvCxnSpPr>
              <p:cNvPr id="26" name="Straight Connector 25">
                <a:extLst>
                  <a:ext uri="{FF2B5EF4-FFF2-40B4-BE49-F238E27FC236}">
                    <a16:creationId xmlns:a16="http://schemas.microsoft.com/office/drawing/2014/main" id="{DCBC2226-C847-AC4B-96F3-CCB962F76B4D}"/>
                  </a:ext>
                </a:extLst>
              </p:cNvPr>
              <p:cNvCxnSpPr>
                <a:cxnSpLocks noChangeAspect="1"/>
              </p:cNvCxnSpPr>
              <p:nvPr/>
            </p:nvCxnSpPr>
            <p:spPr>
              <a:xfrm rot="10800000" flipV="1">
                <a:off x="4800600" y="1786447"/>
                <a:ext cx="4355680" cy="4277385"/>
              </a:xfrm>
              <a:prstGeom prst="line">
                <a:avLst/>
              </a:prstGeom>
              <a:ln w="76200" cap="flat" cmpd="sng" algn="ctr">
                <a:solidFill>
                  <a:schemeClr val="bg1"/>
                </a:solidFill>
                <a:prstDash val="solid"/>
                <a:round/>
                <a:headEnd type="non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27" name="Straight Connector 26">
                <a:extLst>
                  <a:ext uri="{FF2B5EF4-FFF2-40B4-BE49-F238E27FC236}">
                    <a16:creationId xmlns:a16="http://schemas.microsoft.com/office/drawing/2014/main" id="{7CDBA0DB-A340-5D41-A756-B7BE14A1CAB3}"/>
                  </a:ext>
                </a:extLst>
              </p:cNvPr>
              <p:cNvCxnSpPr/>
              <p:nvPr/>
            </p:nvCxnSpPr>
            <p:spPr>
              <a:xfrm>
                <a:off x="91440" y="2025235"/>
                <a:ext cx="4114800" cy="4038600"/>
              </a:xfrm>
              <a:prstGeom prst="line">
                <a:avLst/>
              </a:prstGeom>
              <a:ln w="762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772FFEDC-9A1F-9D40-AD7E-EFA3D7D107C1}"/>
                  </a:ext>
                </a:extLst>
              </p:cNvPr>
              <p:cNvSpPr>
                <a:spLocks noChangeAspect="1"/>
              </p:cNvSpPr>
              <p:nvPr/>
            </p:nvSpPr>
            <p:spPr>
              <a:xfrm rot="18900000">
                <a:off x="4352544" y="877825"/>
                <a:ext cx="228600" cy="228600"/>
              </a:xfrm>
              <a:prstGeom prst="rect">
                <a:avLst/>
              </a:prstGeom>
              <a:solidFill>
                <a:schemeClr val="bg1"/>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29" name="Rectangle 28">
                <a:extLst>
                  <a:ext uri="{FF2B5EF4-FFF2-40B4-BE49-F238E27FC236}">
                    <a16:creationId xmlns:a16="http://schemas.microsoft.com/office/drawing/2014/main" id="{4935C6E0-3B41-9B42-98F4-19DE842C53F2}"/>
                  </a:ext>
                </a:extLst>
              </p:cNvPr>
              <p:cNvSpPr>
                <a:spLocks noChangeAspect="1"/>
              </p:cNvSpPr>
              <p:nvPr/>
            </p:nvSpPr>
            <p:spPr>
              <a:xfrm rot="18900000">
                <a:off x="1691640" y="3447289"/>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0" name="Rectangle 29">
                <a:extLst>
                  <a:ext uri="{FF2B5EF4-FFF2-40B4-BE49-F238E27FC236}">
                    <a16:creationId xmlns:a16="http://schemas.microsoft.com/office/drawing/2014/main" id="{5B5A2EA3-ACA5-9B45-926B-C433F46CCB1F}"/>
                  </a:ext>
                </a:extLst>
              </p:cNvPr>
              <p:cNvSpPr>
                <a:spLocks noChangeAspect="1"/>
              </p:cNvSpPr>
              <p:nvPr/>
            </p:nvSpPr>
            <p:spPr>
              <a:xfrm rot="18900000">
                <a:off x="7004304" y="3562911"/>
                <a:ext cx="228600" cy="228600"/>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1" name="Rectangle 30">
                <a:extLst>
                  <a:ext uri="{FF2B5EF4-FFF2-40B4-BE49-F238E27FC236}">
                    <a16:creationId xmlns:a16="http://schemas.microsoft.com/office/drawing/2014/main" id="{5CE0E95D-C987-3447-BE19-F178C0E6D7DF}"/>
                  </a:ext>
                </a:extLst>
              </p:cNvPr>
              <p:cNvSpPr>
                <a:spLocks/>
              </p:cNvSpPr>
              <p:nvPr/>
            </p:nvSpPr>
            <p:spPr>
              <a:xfrm>
                <a:off x="4160523" y="5852163"/>
                <a:ext cx="173736" cy="484632"/>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2" name="Rectangle 31">
                <a:extLst>
                  <a:ext uri="{FF2B5EF4-FFF2-40B4-BE49-F238E27FC236}">
                    <a16:creationId xmlns:a16="http://schemas.microsoft.com/office/drawing/2014/main" id="{1D933564-C013-DC46-BC96-DC3E50E8AB65}"/>
                  </a:ext>
                </a:extLst>
              </p:cNvPr>
              <p:cNvSpPr>
                <a:spLocks noChangeAspect="1"/>
              </p:cNvSpPr>
              <p:nvPr/>
            </p:nvSpPr>
            <p:spPr>
              <a:xfrm>
                <a:off x="4672584" y="5852160"/>
                <a:ext cx="172442" cy="480060"/>
              </a:xfrm>
              <a:prstGeom prst="rect">
                <a:avLst/>
              </a:prstGeom>
              <a:solidFill>
                <a:srgbClr val="BA7133"/>
              </a:solidFill>
              <a:ln w="3810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3" name="Oval 32">
                <a:extLst>
                  <a:ext uri="{FF2B5EF4-FFF2-40B4-BE49-F238E27FC236}">
                    <a16:creationId xmlns:a16="http://schemas.microsoft.com/office/drawing/2014/main" id="{C6A31857-E062-9443-BE1D-AA9A528722F9}"/>
                  </a:ext>
                </a:extLst>
              </p:cNvPr>
              <p:cNvSpPr>
                <a:spLocks noChangeAspect="1"/>
              </p:cNvSpPr>
              <p:nvPr/>
            </p:nvSpPr>
            <p:spPr>
              <a:xfrm>
                <a:off x="4096512" y="3383621"/>
                <a:ext cx="731520" cy="731520"/>
              </a:xfrm>
              <a:prstGeom prst="ellipse">
                <a:avLst/>
              </a:prstGeom>
              <a:solidFill>
                <a:srgbClr val="BA7133"/>
              </a:solidFill>
              <a:ln w="57150" cap="flat" cmpd="sng" algn="ctr">
                <a:solidFill>
                  <a:schemeClr val="bg1">
                    <a:lumMod val="9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4" name="Freeform 33">
                <a:extLst>
                  <a:ext uri="{FF2B5EF4-FFF2-40B4-BE49-F238E27FC236}">
                    <a16:creationId xmlns:a16="http://schemas.microsoft.com/office/drawing/2014/main" id="{25987DD7-86E9-C14F-9A2A-AAF2346D2B50}"/>
                  </a:ext>
                </a:extLst>
              </p:cNvPr>
              <p:cNvSpPr>
                <a:spLocks noChangeAspect="1"/>
              </p:cNvSpPr>
              <p:nvPr/>
            </p:nvSpPr>
            <p:spPr>
              <a:xfrm>
                <a:off x="4407410" y="6053330"/>
                <a:ext cx="179945" cy="189286"/>
              </a:xfrm>
              <a:custGeom>
                <a:avLst/>
                <a:gdLst>
                  <a:gd name="connsiteX0" fmla="*/ 0 w 1040396"/>
                  <a:gd name="connsiteY0" fmla="*/ 54040 h 1094308"/>
                  <a:gd name="connsiteX1" fmla="*/ 1026885 w 1040396"/>
                  <a:gd name="connsiteY1" fmla="*/ 54040 h 1094308"/>
                  <a:gd name="connsiteX2" fmla="*/ 1040396 w 1040396"/>
                  <a:gd name="connsiteY2" fmla="*/ 580929 h 1094308"/>
                  <a:gd name="connsiteX3" fmla="*/ 567489 w 1040396"/>
                  <a:gd name="connsiteY3" fmla="*/ 1094308 h 1094308"/>
                  <a:gd name="connsiteX4" fmla="*/ 27023 w 1040396"/>
                  <a:gd name="connsiteY4" fmla="*/ 594439 h 1094308"/>
                  <a:gd name="connsiteX5" fmla="*/ 0 w 1040396"/>
                  <a:gd name="connsiteY5" fmla="*/ 0 h 1094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0396" h="1094308">
                    <a:moveTo>
                      <a:pt x="0" y="54040"/>
                    </a:moveTo>
                    <a:lnTo>
                      <a:pt x="1026885" y="54040"/>
                    </a:lnTo>
                    <a:lnTo>
                      <a:pt x="1040396" y="580929"/>
                    </a:lnTo>
                    <a:lnTo>
                      <a:pt x="567489" y="1094308"/>
                    </a:lnTo>
                    <a:lnTo>
                      <a:pt x="27023" y="594439"/>
                    </a:lnTo>
                    <a:lnTo>
                      <a:pt x="0" y="0"/>
                    </a:lnTo>
                  </a:path>
                </a:pathLst>
              </a:custGeom>
              <a:solidFill>
                <a:schemeClr val="bg1"/>
              </a:solidFill>
              <a:ln w="158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91432" tIns="45716" rIns="91432" bIns="45716" rtlCol="0" anchor="ctr"/>
              <a:lstStyle/>
              <a:p>
                <a:pPr algn="ctr"/>
                <a:endParaRPr lang="en-US" dirty="0"/>
              </a:p>
            </p:txBody>
          </p:sp>
          <p:cxnSp>
            <p:nvCxnSpPr>
              <p:cNvPr id="35" name="Straight Connector 34">
                <a:extLst>
                  <a:ext uri="{FF2B5EF4-FFF2-40B4-BE49-F238E27FC236}">
                    <a16:creationId xmlns:a16="http://schemas.microsoft.com/office/drawing/2014/main" id="{05C2595D-C5DA-7743-AE28-59B90FD453B9}"/>
                  </a:ext>
                </a:extLst>
              </p:cNvPr>
              <p:cNvCxnSpPr>
                <a:cxnSpLocks noChangeAspect="1"/>
              </p:cNvCxnSpPr>
              <p:nvPr/>
            </p:nvCxnSpPr>
            <p:spPr>
              <a:xfrm rot="10680000">
                <a:off x="4372048" y="3752572"/>
                <a:ext cx="182880" cy="1127"/>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EC2E11E1-F8F8-7547-8831-30625D2E65B1}"/>
                  </a:ext>
                </a:extLst>
              </p:cNvPr>
              <p:cNvSpPr/>
              <p:nvPr/>
            </p:nvSpPr>
            <p:spPr>
              <a:xfrm rot="13512138" flipH="1">
                <a:off x="6850695" y="2735804"/>
                <a:ext cx="508065" cy="3304981"/>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7145289D-B1A9-0541-9AC1-5873D776AEAE}"/>
                  </a:ext>
                </a:extLst>
              </p:cNvPr>
              <p:cNvSpPr>
                <a:spLocks noChangeAspect="1"/>
              </p:cNvSpPr>
              <p:nvPr/>
            </p:nvSpPr>
            <p:spPr>
              <a:xfrm>
                <a:off x="7972084" y="5606632"/>
                <a:ext cx="457200" cy="457200"/>
              </a:xfrm>
              <a:prstGeom prst="ellipse">
                <a:avLst/>
              </a:prstGeom>
              <a:solidFill>
                <a:srgbClr val="984807"/>
              </a:solidFill>
              <a:ln w="285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8" name="Oval 37">
                <a:extLst>
                  <a:ext uri="{FF2B5EF4-FFF2-40B4-BE49-F238E27FC236}">
                    <a16:creationId xmlns:a16="http://schemas.microsoft.com/office/drawing/2014/main" id="{2A57B528-626F-744A-8CAF-741EF779BD31}"/>
                  </a:ext>
                </a:extLst>
              </p:cNvPr>
              <p:cNvSpPr>
                <a:spLocks noChangeAspect="1"/>
              </p:cNvSpPr>
              <p:nvPr/>
            </p:nvSpPr>
            <p:spPr>
              <a:xfrm>
                <a:off x="760436" y="5593082"/>
                <a:ext cx="457200" cy="457200"/>
              </a:xfrm>
              <a:prstGeom prst="ellipse">
                <a:avLst/>
              </a:prstGeom>
              <a:solidFill>
                <a:srgbClr val="984807"/>
              </a:solidFill>
              <a:ln w="28575"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39" name="Rectangle 38">
                <a:extLst>
                  <a:ext uri="{FF2B5EF4-FFF2-40B4-BE49-F238E27FC236}">
                    <a16:creationId xmlns:a16="http://schemas.microsoft.com/office/drawing/2014/main" id="{28F2265D-E4D4-6A4C-9B69-B6FFC87152F9}"/>
                  </a:ext>
                </a:extLst>
              </p:cNvPr>
              <p:cNvSpPr/>
              <p:nvPr/>
            </p:nvSpPr>
            <p:spPr>
              <a:xfrm rot="18900000">
                <a:off x="1656170" y="2789867"/>
                <a:ext cx="404904" cy="3115502"/>
              </a:xfrm>
              <a:prstGeom prst="rect">
                <a:avLst/>
              </a:prstGeom>
              <a:solidFill>
                <a:srgbClr val="BA71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E8C0FF42-6699-6242-8940-24D442A187D5}"/>
                  </a:ext>
                </a:extLst>
              </p:cNvPr>
              <p:cNvSpPr>
                <a:spLocks noChangeAspect="1"/>
              </p:cNvSpPr>
              <p:nvPr/>
            </p:nvSpPr>
            <p:spPr>
              <a:xfrm rot="18900000">
                <a:off x="7178040" y="3724557"/>
                <a:ext cx="228600" cy="228600"/>
              </a:xfrm>
              <a:prstGeom prst="rect">
                <a:avLst/>
              </a:prstGeom>
              <a:solidFill>
                <a:srgbClr val="FF8000"/>
              </a:solidFill>
              <a:ln w="19050" cap="flat" cmpd="sng" algn="ctr">
                <a:solidFill>
                  <a:srgbClr val="783F05"/>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dirty="0"/>
              </a:p>
            </p:txBody>
          </p:sp>
          <p:sp>
            <p:nvSpPr>
              <p:cNvPr id="41" name="Freeform 40">
                <a:extLst>
                  <a:ext uri="{FF2B5EF4-FFF2-40B4-BE49-F238E27FC236}">
                    <a16:creationId xmlns:a16="http://schemas.microsoft.com/office/drawing/2014/main" id="{A4BED407-0766-B949-832C-11DAA9083D43}"/>
                  </a:ext>
                </a:extLst>
              </p:cNvPr>
              <p:cNvSpPr>
                <a:spLocks noChangeAspect="1"/>
              </p:cNvSpPr>
              <p:nvPr/>
            </p:nvSpPr>
            <p:spPr>
              <a:xfrm>
                <a:off x="5943600" y="4305302"/>
                <a:ext cx="1560195" cy="1093470"/>
              </a:xfrm>
              <a:custGeom>
                <a:avLst/>
                <a:gdLst>
                  <a:gd name="connsiteX0" fmla="*/ 0 w 1485900"/>
                  <a:gd name="connsiteY0" fmla="*/ 647700 h 1041400"/>
                  <a:gd name="connsiteX1" fmla="*/ 431800 w 1485900"/>
                  <a:gd name="connsiteY1" fmla="*/ 1041400 h 1041400"/>
                  <a:gd name="connsiteX2" fmla="*/ 1485900 w 1485900"/>
                  <a:gd name="connsiteY2" fmla="*/ 0 h 1041400"/>
                </a:gdLst>
                <a:ahLst/>
                <a:cxnLst>
                  <a:cxn ang="0">
                    <a:pos x="connsiteX0" y="connsiteY0"/>
                  </a:cxn>
                  <a:cxn ang="0">
                    <a:pos x="connsiteX1" y="connsiteY1"/>
                  </a:cxn>
                  <a:cxn ang="0">
                    <a:pos x="connsiteX2" y="connsiteY2"/>
                  </a:cxn>
                </a:cxnLst>
                <a:rect l="l" t="t" r="r" b="b"/>
                <a:pathLst>
                  <a:path w="1485900" h="1041400">
                    <a:moveTo>
                      <a:pt x="0" y="647700"/>
                    </a:moveTo>
                    <a:lnTo>
                      <a:pt x="431800" y="1041400"/>
                    </a:lnTo>
                    <a:lnTo>
                      <a:pt x="1485900" y="0"/>
                    </a:lnTo>
                  </a:path>
                </a:pathLst>
              </a:custGeom>
              <a:noFill/>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D737FEA4-F330-B045-991C-D3084E1D9A52}"/>
                </a:ext>
              </a:extLst>
            </p:cNvPr>
            <p:cNvSpPr>
              <a:spLocks noChangeAspect="1"/>
            </p:cNvSpPr>
            <p:nvPr/>
          </p:nvSpPr>
          <p:spPr>
            <a:xfrm>
              <a:off x="1642081" y="3383621"/>
              <a:ext cx="342900" cy="342900"/>
            </a:xfrm>
            <a:prstGeom prst="ellipse">
              <a:avLst/>
            </a:prstGeom>
            <a:solidFill>
              <a:srgbClr val="FFFFFF"/>
            </a:solidFill>
            <a:ln w="28575" cap="flat" cmpd="sng" algn="ctr">
              <a:solidFill>
                <a:srgbClr val="FF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FF0080"/>
                  </a:solidFill>
                </a:rPr>
                <a:t>R3</a:t>
              </a:r>
            </a:p>
          </p:txBody>
        </p:sp>
        <p:sp>
          <p:nvSpPr>
            <p:cNvPr id="9" name="Oval 8">
              <a:extLst>
                <a:ext uri="{FF2B5EF4-FFF2-40B4-BE49-F238E27FC236}">
                  <a16:creationId xmlns:a16="http://schemas.microsoft.com/office/drawing/2014/main" id="{CF98F6EB-EAA6-854D-B72D-9E6D4971049F}"/>
                </a:ext>
              </a:extLst>
            </p:cNvPr>
            <p:cNvSpPr>
              <a:spLocks noChangeAspect="1"/>
            </p:cNvSpPr>
            <p:nvPr/>
          </p:nvSpPr>
          <p:spPr>
            <a:xfrm>
              <a:off x="4279553" y="810761"/>
              <a:ext cx="342900" cy="342900"/>
            </a:xfrm>
            <a:prstGeom prst="ellipse">
              <a:avLst/>
            </a:prstGeom>
            <a:solidFill>
              <a:srgbClr val="FFFFFF"/>
            </a:solidFill>
            <a:ln w="25400" cap="flat" cmpd="sng" algn="ctr">
              <a:solidFill>
                <a:srgbClr val="FF008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FF0080"/>
                  </a:solidFill>
                </a:rPr>
                <a:t>R2</a:t>
              </a:r>
            </a:p>
          </p:txBody>
        </p:sp>
        <p:sp>
          <p:nvSpPr>
            <p:cNvPr id="10" name="Oval 9">
              <a:extLst>
                <a:ext uri="{FF2B5EF4-FFF2-40B4-BE49-F238E27FC236}">
                  <a16:creationId xmlns:a16="http://schemas.microsoft.com/office/drawing/2014/main" id="{64100A14-27A6-D74D-A96B-E41FAE090422}"/>
                </a:ext>
              </a:extLst>
            </p:cNvPr>
            <p:cNvSpPr>
              <a:spLocks noChangeAspect="1"/>
            </p:cNvSpPr>
            <p:nvPr/>
          </p:nvSpPr>
          <p:spPr>
            <a:xfrm>
              <a:off x="6927720" y="3495847"/>
              <a:ext cx="342900" cy="342900"/>
            </a:xfrm>
            <a:prstGeom prst="ellipse">
              <a:avLst/>
            </a:prstGeom>
            <a:solidFill>
              <a:schemeClr val="bg1"/>
            </a:solidFill>
            <a:ln w="25400" cap="flat" cmpd="sng" algn="ctr">
              <a:solidFill>
                <a:srgbClr val="FF008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FF0080"/>
                  </a:solidFill>
                </a:rPr>
                <a:t>R1</a:t>
              </a:r>
            </a:p>
          </p:txBody>
        </p:sp>
        <p:sp>
          <p:nvSpPr>
            <p:cNvPr id="11" name="Oval 10">
              <a:extLst>
                <a:ext uri="{FF2B5EF4-FFF2-40B4-BE49-F238E27FC236}">
                  <a16:creationId xmlns:a16="http://schemas.microsoft.com/office/drawing/2014/main" id="{FC773D35-1BD9-EE48-943E-07A6989636AE}"/>
                </a:ext>
              </a:extLst>
            </p:cNvPr>
            <p:cNvSpPr>
              <a:spLocks noChangeAspect="1"/>
            </p:cNvSpPr>
            <p:nvPr/>
          </p:nvSpPr>
          <p:spPr>
            <a:xfrm>
              <a:off x="4299381" y="3585436"/>
              <a:ext cx="342900" cy="342900"/>
            </a:xfrm>
            <a:prstGeom prst="ellipse">
              <a:avLst/>
            </a:prstGeom>
            <a:solidFill>
              <a:schemeClr val="bg1"/>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F1</a:t>
              </a:r>
            </a:p>
          </p:txBody>
        </p:sp>
        <p:sp>
          <p:nvSpPr>
            <p:cNvPr id="12" name="Oval 11">
              <a:extLst>
                <a:ext uri="{FF2B5EF4-FFF2-40B4-BE49-F238E27FC236}">
                  <a16:creationId xmlns:a16="http://schemas.microsoft.com/office/drawing/2014/main" id="{721E77D0-888A-7E4F-9CDE-9ED44C5DB3C2}"/>
                </a:ext>
              </a:extLst>
            </p:cNvPr>
            <p:cNvSpPr>
              <a:spLocks noChangeAspect="1"/>
            </p:cNvSpPr>
            <p:nvPr/>
          </p:nvSpPr>
          <p:spPr>
            <a:xfrm>
              <a:off x="4343400" y="6353816"/>
              <a:ext cx="342900" cy="342900"/>
            </a:xfrm>
            <a:prstGeom prst="ellipse">
              <a:avLst/>
            </a:prstGeom>
            <a:solidFill>
              <a:srgbClr val="FFFFFF"/>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F2</a:t>
              </a:r>
            </a:p>
          </p:txBody>
        </p:sp>
        <p:sp>
          <p:nvSpPr>
            <p:cNvPr id="13" name="Oval 12">
              <a:extLst>
                <a:ext uri="{FF2B5EF4-FFF2-40B4-BE49-F238E27FC236}">
                  <a16:creationId xmlns:a16="http://schemas.microsoft.com/office/drawing/2014/main" id="{F0C57431-E5B8-384C-8AD0-E456AAC78C9C}"/>
                </a:ext>
              </a:extLst>
            </p:cNvPr>
            <p:cNvSpPr>
              <a:spLocks noChangeAspect="1"/>
            </p:cNvSpPr>
            <p:nvPr/>
          </p:nvSpPr>
          <p:spPr>
            <a:xfrm>
              <a:off x="6175145" y="3677321"/>
              <a:ext cx="342900" cy="342900"/>
            </a:xfrm>
            <a:prstGeom prst="ellipse">
              <a:avLst/>
            </a:prstGeom>
            <a:solidFill>
              <a:srgbClr val="FFFFFF"/>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F3</a:t>
              </a:r>
            </a:p>
          </p:txBody>
        </p:sp>
        <p:sp>
          <p:nvSpPr>
            <p:cNvPr id="14" name="Oval 13">
              <a:extLst>
                <a:ext uri="{FF2B5EF4-FFF2-40B4-BE49-F238E27FC236}">
                  <a16:creationId xmlns:a16="http://schemas.microsoft.com/office/drawing/2014/main" id="{610D82B2-B88D-FB47-808D-9C550F3042C7}"/>
                </a:ext>
              </a:extLst>
            </p:cNvPr>
            <p:cNvSpPr>
              <a:spLocks noChangeAspect="1"/>
            </p:cNvSpPr>
            <p:nvPr/>
          </p:nvSpPr>
          <p:spPr>
            <a:xfrm>
              <a:off x="5832245" y="1614997"/>
              <a:ext cx="342900" cy="342900"/>
            </a:xfrm>
            <a:prstGeom prst="ellipse">
              <a:avLst/>
            </a:prstGeom>
            <a:solidFill>
              <a:srgbClr val="FFFFFF"/>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F4</a:t>
              </a:r>
            </a:p>
          </p:txBody>
        </p:sp>
        <p:sp>
          <p:nvSpPr>
            <p:cNvPr id="15" name="Oval 14">
              <a:extLst>
                <a:ext uri="{FF2B5EF4-FFF2-40B4-BE49-F238E27FC236}">
                  <a16:creationId xmlns:a16="http://schemas.microsoft.com/office/drawing/2014/main" id="{4E360F64-6A71-2E48-B299-73B637918958}"/>
                </a:ext>
              </a:extLst>
            </p:cNvPr>
            <p:cNvSpPr>
              <a:spLocks noChangeAspect="1"/>
            </p:cNvSpPr>
            <p:nvPr/>
          </p:nvSpPr>
          <p:spPr>
            <a:xfrm>
              <a:off x="2351050" y="3585436"/>
              <a:ext cx="342900" cy="342900"/>
            </a:xfrm>
            <a:prstGeom prst="ellipse">
              <a:avLst/>
            </a:prstGeom>
            <a:solidFill>
              <a:srgbClr val="FFFFFF"/>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F5</a:t>
              </a:r>
            </a:p>
          </p:txBody>
        </p:sp>
        <p:sp>
          <p:nvSpPr>
            <p:cNvPr id="16" name="Oval 15">
              <a:extLst>
                <a:ext uri="{FF2B5EF4-FFF2-40B4-BE49-F238E27FC236}">
                  <a16:creationId xmlns:a16="http://schemas.microsoft.com/office/drawing/2014/main" id="{8AA8D220-7D9E-5B4C-BB1D-35E6706BE1A1}"/>
                </a:ext>
              </a:extLst>
            </p:cNvPr>
            <p:cNvSpPr>
              <a:spLocks noChangeAspect="1"/>
            </p:cNvSpPr>
            <p:nvPr/>
          </p:nvSpPr>
          <p:spPr>
            <a:xfrm>
              <a:off x="2522500" y="1682335"/>
              <a:ext cx="342900" cy="342900"/>
            </a:xfrm>
            <a:prstGeom prst="ellipse">
              <a:avLst/>
            </a:prstGeom>
            <a:solidFill>
              <a:srgbClr val="FFFFFF"/>
            </a:solidFill>
            <a:ln w="28575" cap="flat" cmpd="sng" algn="ctr">
              <a:solidFill>
                <a:srgbClr val="80008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800080"/>
                  </a:solidFill>
                </a:rPr>
                <a:t>F6</a:t>
              </a:r>
            </a:p>
          </p:txBody>
        </p:sp>
        <p:cxnSp>
          <p:nvCxnSpPr>
            <p:cNvPr id="17" name="Straight Arrow Connector 16">
              <a:extLst>
                <a:ext uri="{FF2B5EF4-FFF2-40B4-BE49-F238E27FC236}">
                  <a16:creationId xmlns:a16="http://schemas.microsoft.com/office/drawing/2014/main" id="{589032BC-4AF3-3249-AADA-BC664E44D73F}"/>
                </a:ext>
              </a:extLst>
            </p:cNvPr>
            <p:cNvCxnSpPr>
              <a:cxnSpLocks/>
            </p:cNvCxnSpPr>
            <p:nvPr/>
          </p:nvCxnSpPr>
          <p:spPr>
            <a:xfrm flipV="1">
              <a:off x="927769" y="2323316"/>
              <a:ext cx="439578" cy="359639"/>
            </a:xfrm>
            <a:prstGeom prst="straightConnector1">
              <a:avLst/>
            </a:prstGeom>
            <a:ln w="19050" cap="flat" cmpd="sng" algn="ctr">
              <a:solidFill>
                <a:schemeClr val="bg2">
                  <a:lumMod val="10000"/>
                </a:schemeClr>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19B9694F-796D-6E46-A7AB-12D8BA4FDEB4}"/>
                </a:ext>
              </a:extLst>
            </p:cNvPr>
            <p:cNvCxnSpPr>
              <a:cxnSpLocks/>
            </p:cNvCxnSpPr>
            <p:nvPr/>
          </p:nvCxnSpPr>
          <p:spPr>
            <a:xfrm flipH="1" flipV="1">
              <a:off x="1839552" y="2332022"/>
              <a:ext cx="235810" cy="222189"/>
            </a:xfrm>
            <a:prstGeom prst="straightConnector1">
              <a:avLst/>
            </a:prstGeom>
            <a:ln w="19050" cap="flat" cmpd="sng" algn="ctr">
              <a:solidFill>
                <a:schemeClr val="bg2">
                  <a:lumMod val="10000"/>
                </a:schemeClr>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9" name="Oval 18">
              <a:extLst>
                <a:ext uri="{FF2B5EF4-FFF2-40B4-BE49-F238E27FC236}">
                  <a16:creationId xmlns:a16="http://schemas.microsoft.com/office/drawing/2014/main" id="{036C786B-2B8A-0A45-8FCC-4F8748FDFD48}"/>
                </a:ext>
              </a:extLst>
            </p:cNvPr>
            <p:cNvSpPr>
              <a:spLocks noChangeAspect="1"/>
            </p:cNvSpPr>
            <p:nvPr/>
          </p:nvSpPr>
          <p:spPr>
            <a:xfrm>
              <a:off x="1444531" y="1928295"/>
              <a:ext cx="395021" cy="395021"/>
            </a:xfrm>
            <a:prstGeom prst="ellipse">
              <a:avLst/>
            </a:prstGeom>
            <a:solidFill>
              <a:srgbClr val="000080"/>
            </a:solidFill>
            <a:ln w="28575" cap="flat" cmpd="sng" algn="ctr">
              <a:solidFill>
                <a:srgbClr val="66CC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66CCFF"/>
                  </a:solidFill>
                </a:rPr>
                <a:t>BU</a:t>
              </a:r>
            </a:p>
          </p:txBody>
        </p:sp>
        <p:sp>
          <p:nvSpPr>
            <p:cNvPr id="20" name="Oval 19">
              <a:extLst>
                <a:ext uri="{FF2B5EF4-FFF2-40B4-BE49-F238E27FC236}">
                  <a16:creationId xmlns:a16="http://schemas.microsoft.com/office/drawing/2014/main" id="{5F66D3C6-F2CA-444F-ADD3-C5DF3F9C3B90}"/>
                </a:ext>
              </a:extLst>
            </p:cNvPr>
            <p:cNvSpPr>
              <a:spLocks noChangeAspect="1"/>
            </p:cNvSpPr>
            <p:nvPr/>
          </p:nvSpPr>
          <p:spPr>
            <a:xfrm>
              <a:off x="2803922" y="870903"/>
              <a:ext cx="395021" cy="395021"/>
            </a:xfrm>
            <a:prstGeom prst="ellipse">
              <a:avLst/>
            </a:prstGeom>
            <a:solidFill>
              <a:srgbClr val="000080"/>
            </a:solidFill>
            <a:ln w="28575" cap="flat" cmpd="sng" algn="ctr">
              <a:solidFill>
                <a:srgbClr val="66CC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rtlCol="0" anchor="ctr">
              <a:noAutofit/>
            </a:bodyPr>
            <a:lstStyle/>
            <a:p>
              <a:pPr algn="ctr"/>
              <a:r>
                <a:rPr lang="en-US" sz="1600" b="1" dirty="0">
                  <a:solidFill>
                    <a:srgbClr val="66CCFF"/>
                  </a:solidFill>
                </a:rPr>
                <a:t>BU</a:t>
              </a:r>
            </a:p>
          </p:txBody>
        </p:sp>
        <p:sp>
          <p:nvSpPr>
            <p:cNvPr id="21" name="Donut 20">
              <a:extLst>
                <a:ext uri="{FF2B5EF4-FFF2-40B4-BE49-F238E27FC236}">
                  <a16:creationId xmlns:a16="http://schemas.microsoft.com/office/drawing/2014/main" id="{7D34F7DE-825E-5540-BDB2-70EEEA61520C}"/>
                </a:ext>
              </a:extLst>
            </p:cNvPr>
            <p:cNvSpPr/>
            <p:nvPr/>
          </p:nvSpPr>
          <p:spPr>
            <a:xfrm rot="19145675">
              <a:off x="550607" y="-424897"/>
              <a:ext cx="5625563" cy="7779321"/>
            </a:xfrm>
            <a:prstGeom prst="donut">
              <a:avLst>
                <a:gd name="adj" fmla="val 4786"/>
              </a:avLst>
            </a:prstGeom>
            <a:solidFill>
              <a:srgbClr val="C0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Donut 21">
              <a:extLst>
                <a:ext uri="{FF2B5EF4-FFF2-40B4-BE49-F238E27FC236}">
                  <a16:creationId xmlns:a16="http://schemas.microsoft.com/office/drawing/2014/main" id="{F7C3AC2C-7450-244A-BB07-A0270980C3F0}"/>
                </a:ext>
              </a:extLst>
            </p:cNvPr>
            <p:cNvSpPr/>
            <p:nvPr/>
          </p:nvSpPr>
          <p:spPr>
            <a:xfrm rot="19433977">
              <a:off x="1019892" y="411174"/>
              <a:ext cx="2873008" cy="7104383"/>
            </a:xfrm>
            <a:prstGeom prst="donut">
              <a:avLst>
                <a:gd name="adj" fmla="val 4786"/>
              </a:avLst>
            </a:prstGeom>
            <a:solidFill>
              <a:srgbClr val="0070C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07196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527F4-5A0C-6648-AAF9-20405D237438}"/>
              </a:ext>
            </a:extLst>
          </p:cNvPr>
          <p:cNvSpPr>
            <a:spLocks noGrp="1"/>
          </p:cNvSpPr>
          <p:nvPr>
            <p:ph idx="1"/>
          </p:nvPr>
        </p:nvSpPr>
        <p:spPr/>
        <p:txBody>
          <a:bodyPr>
            <a:normAutofit/>
          </a:bodyPr>
          <a:lstStyle/>
          <a:p>
            <a:pPr marL="0" indent="0" algn="ctr">
              <a:buNone/>
            </a:pPr>
            <a:r>
              <a:rPr lang="en-US" sz="6000" dirty="0"/>
              <a:t>NEW RULES </a:t>
            </a:r>
          </a:p>
          <a:p>
            <a:pPr marL="0" indent="0" algn="ctr">
              <a:buNone/>
            </a:pPr>
            <a:r>
              <a:rPr lang="en-US" sz="6000" dirty="0"/>
              <a:t>&amp; </a:t>
            </a:r>
          </a:p>
          <a:p>
            <a:pPr marL="0" indent="0" algn="ctr">
              <a:buNone/>
            </a:pPr>
            <a:r>
              <a:rPr lang="en-US" sz="6000" dirty="0"/>
              <a:t>MODIFICATIONS</a:t>
            </a:r>
          </a:p>
        </p:txBody>
      </p:sp>
    </p:spTree>
    <p:extLst>
      <p:ext uri="{BB962C8B-B14F-4D97-AF65-F5344CB8AC3E}">
        <p14:creationId xmlns:p14="http://schemas.microsoft.com/office/powerpoint/2010/main" val="910437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F265-F563-A742-A6F0-53F881CD41BF}"/>
              </a:ext>
            </a:extLst>
          </p:cNvPr>
          <p:cNvSpPr>
            <a:spLocks noGrp="1"/>
          </p:cNvSpPr>
          <p:nvPr>
            <p:ph type="title"/>
          </p:nvPr>
        </p:nvSpPr>
        <p:spPr>
          <a:xfrm>
            <a:off x="457200" y="1447800"/>
            <a:ext cx="8229600" cy="1143000"/>
          </a:xfrm>
        </p:spPr>
        <p:txBody>
          <a:bodyPr/>
          <a:lstStyle/>
          <a:p>
            <a:r>
              <a:rPr lang="en-US" dirty="0"/>
              <a:t>PLAYS &amp; INTERPRETATIONS</a:t>
            </a:r>
          </a:p>
        </p:txBody>
      </p:sp>
    </p:spTree>
    <p:extLst>
      <p:ext uri="{BB962C8B-B14F-4D97-AF65-F5344CB8AC3E}">
        <p14:creationId xmlns:p14="http://schemas.microsoft.com/office/powerpoint/2010/main" val="3615894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D19E63-C623-684B-9DC9-7D394786897C}"/>
              </a:ext>
            </a:extLst>
          </p:cNvPr>
          <p:cNvSpPr>
            <a:spLocks noGrp="1"/>
          </p:cNvSpPr>
          <p:nvPr>
            <p:ph idx="1"/>
          </p:nvPr>
        </p:nvSpPr>
        <p:spPr>
          <a:xfrm>
            <a:off x="152400" y="152400"/>
            <a:ext cx="8839200" cy="6553200"/>
          </a:xfrm>
        </p:spPr>
        <p:txBody>
          <a:bodyPr>
            <a:noAutofit/>
          </a:bodyPr>
          <a:lstStyle/>
          <a:p>
            <a:pPr marL="0" indent="0" algn="just">
              <a:buNone/>
            </a:pPr>
            <a:r>
              <a:rPr lang="en-US" sz="1800" b="1" u="sng" dirty="0"/>
              <a:t>SITUATION 1</a:t>
            </a:r>
            <a:endParaRPr lang="en-US" sz="1800" dirty="0"/>
          </a:p>
          <a:p>
            <a:pPr algn="just"/>
            <a:r>
              <a:rPr lang="en-US" sz="1800" dirty="0"/>
              <a:t>May a player wear religious headwear?</a:t>
            </a:r>
          </a:p>
          <a:p>
            <a:pPr algn="just"/>
            <a:endParaRPr lang="en-US" sz="1200" dirty="0"/>
          </a:p>
          <a:p>
            <a:pPr marL="0" indent="0" algn="just">
              <a:buNone/>
            </a:pPr>
            <a:r>
              <a:rPr lang="en-US" sz="1800" b="1" u="sng" dirty="0"/>
              <a:t>AR1</a:t>
            </a:r>
            <a:endParaRPr lang="en-US" sz="1800" dirty="0"/>
          </a:p>
          <a:p>
            <a:pPr algn="just"/>
            <a:r>
              <a:rPr lang="en-US" sz="1800" dirty="0"/>
              <a:t>Yes.  Provided the use of safety equipment (e.g., batter’s helmet) is not compromised, a player may wear religious headwear. </a:t>
            </a:r>
          </a:p>
          <a:p>
            <a:pPr algn="just"/>
            <a:endParaRPr lang="en-US" sz="1100" dirty="0"/>
          </a:p>
          <a:p>
            <a:pPr marL="0" indent="0" algn="just">
              <a:buNone/>
            </a:pPr>
            <a:r>
              <a:rPr lang="en-US" sz="1800" b="1" u="sng" dirty="0"/>
              <a:t>SITUATION 2</a:t>
            </a:r>
            <a:endParaRPr lang="en-US" sz="1800" dirty="0"/>
          </a:p>
          <a:p>
            <a:pPr algn="just"/>
            <a:r>
              <a:rPr lang="en-US" sz="1800" dirty="0"/>
              <a:t>May a HS game be played with foul poles but without outfield fencing?</a:t>
            </a:r>
          </a:p>
          <a:p>
            <a:pPr algn="just"/>
            <a:endParaRPr lang="en-US" sz="1200" dirty="0"/>
          </a:p>
          <a:p>
            <a:pPr marL="0" indent="0" algn="just">
              <a:buNone/>
            </a:pPr>
            <a:r>
              <a:rPr lang="en-US" sz="1800" b="1" u="sng" dirty="0"/>
              <a:t>AR 2</a:t>
            </a:r>
            <a:endParaRPr lang="en-US" sz="1800" dirty="0"/>
          </a:p>
          <a:p>
            <a:pPr algn="just"/>
            <a:r>
              <a:rPr lang="en-US" sz="1800" dirty="0"/>
              <a:t>A HS softball contest shall not be canceled due to a field containing foul poles but no outfield fencing.</a:t>
            </a:r>
          </a:p>
          <a:p>
            <a:pPr algn="just"/>
            <a:endParaRPr lang="en-US" sz="1400" dirty="0"/>
          </a:p>
          <a:p>
            <a:pPr marL="0" indent="0" algn="just">
              <a:buNone/>
            </a:pPr>
            <a:r>
              <a:rPr lang="en-US" sz="1800" b="1" u="sng" dirty="0"/>
              <a:t>SITUATION 3</a:t>
            </a:r>
            <a:endParaRPr lang="en-US" sz="1800" dirty="0"/>
          </a:p>
          <a:p>
            <a:pPr algn="just"/>
            <a:r>
              <a:rPr lang="en-US" sz="1800" dirty="0"/>
              <a:t>There seems to be a lot of talk about the Easton “Ghost” bat.  Which bats are legal for HS play?</a:t>
            </a:r>
          </a:p>
          <a:p>
            <a:pPr algn="just"/>
            <a:endParaRPr lang="en-US" sz="1200" dirty="0"/>
          </a:p>
          <a:p>
            <a:pPr marL="0" indent="0" algn="just">
              <a:buNone/>
            </a:pPr>
            <a:r>
              <a:rPr lang="en-US" sz="1800" b="1" u="sng" dirty="0"/>
              <a:t>AR 3</a:t>
            </a:r>
            <a:endParaRPr lang="en-US" sz="1800" dirty="0"/>
          </a:p>
          <a:p>
            <a:pPr algn="just"/>
            <a:r>
              <a:rPr lang="en-US" sz="1800" dirty="0"/>
              <a:t>The bats that meet the requirements of the rulebook are legal.  The requirements include, but are not limited to, the 2000 or 2004 ASA/USA Certification Mark.</a:t>
            </a:r>
          </a:p>
        </p:txBody>
      </p:sp>
    </p:spTree>
    <p:extLst>
      <p:ext uri="{BB962C8B-B14F-4D97-AF65-F5344CB8AC3E}">
        <p14:creationId xmlns:p14="http://schemas.microsoft.com/office/powerpoint/2010/main" val="23458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E94FF2-430B-EC46-977F-48E9697E0E86}"/>
              </a:ext>
            </a:extLst>
          </p:cNvPr>
          <p:cNvSpPr>
            <a:spLocks noGrp="1"/>
          </p:cNvSpPr>
          <p:nvPr>
            <p:ph idx="1"/>
          </p:nvPr>
        </p:nvSpPr>
        <p:spPr>
          <a:xfrm>
            <a:off x="0" y="228600"/>
            <a:ext cx="9067800" cy="6553200"/>
          </a:xfrm>
          <a:solidFill>
            <a:srgbClr val="012500"/>
          </a:solidFill>
        </p:spPr>
        <p:txBody>
          <a:bodyPr>
            <a:normAutofit/>
          </a:bodyPr>
          <a:lstStyle/>
          <a:p>
            <a:pPr marL="0" indent="0" algn="just">
              <a:buNone/>
            </a:pPr>
            <a:r>
              <a:rPr lang="en-US" sz="2800" b="1" u="sng" dirty="0"/>
              <a:t>SITUATION 4</a:t>
            </a:r>
            <a:endParaRPr lang="en-US" sz="2800" dirty="0"/>
          </a:p>
          <a:p>
            <a:pPr algn="just"/>
            <a:r>
              <a:rPr lang="en-US" sz="2800" dirty="0"/>
              <a:t>Are bats with the 2013 ASA Certification Mark legal?</a:t>
            </a:r>
          </a:p>
          <a:p>
            <a:pPr algn="just"/>
            <a:endParaRPr lang="en-US" sz="2800" dirty="0"/>
          </a:p>
          <a:p>
            <a:pPr marL="0" indent="0" algn="just">
              <a:buNone/>
            </a:pPr>
            <a:r>
              <a:rPr lang="en-US" sz="2800" b="1" u="sng" dirty="0"/>
              <a:t>AR 4</a:t>
            </a:r>
            <a:endParaRPr lang="en-US" sz="2800" dirty="0"/>
          </a:p>
          <a:p>
            <a:pPr algn="just"/>
            <a:r>
              <a:rPr lang="en-US" sz="2800" dirty="0"/>
              <a:t>Not in HS play.</a:t>
            </a:r>
          </a:p>
          <a:p>
            <a:pPr marL="0" indent="0" algn="just">
              <a:buNone/>
            </a:pPr>
            <a:endParaRPr lang="en-US" sz="2800" b="1" u="sng" dirty="0"/>
          </a:p>
          <a:p>
            <a:pPr marL="0" indent="0" algn="just">
              <a:buNone/>
            </a:pPr>
            <a:r>
              <a:rPr lang="en-US" sz="2800" b="1" u="sng" dirty="0"/>
              <a:t>SITUATION 5</a:t>
            </a:r>
            <a:endParaRPr lang="en-US" sz="2800" dirty="0"/>
          </a:p>
          <a:p>
            <a:pPr algn="just"/>
            <a:r>
              <a:rPr lang="en-US" sz="2800" dirty="0"/>
              <a:t>A player has a medical/NYSPHSAA waiver to wear a daith piercing/earring.  Does it need to be taped?</a:t>
            </a:r>
          </a:p>
          <a:p>
            <a:pPr algn="just"/>
            <a:endParaRPr lang="en-US" sz="2800" dirty="0"/>
          </a:p>
          <a:p>
            <a:pPr marL="0" indent="0" algn="just">
              <a:buNone/>
            </a:pPr>
            <a:r>
              <a:rPr lang="en-US" sz="2800" b="1" u="sng" dirty="0"/>
              <a:t>AR 5</a:t>
            </a:r>
            <a:endParaRPr lang="en-US" sz="2800" dirty="0"/>
          </a:p>
          <a:p>
            <a:pPr algn="just"/>
            <a:r>
              <a:rPr lang="en-US" sz="2800" dirty="0"/>
              <a:t>No.</a:t>
            </a:r>
          </a:p>
          <a:p>
            <a:pPr algn="just"/>
            <a:endParaRPr lang="en-US" sz="2800" b="1" u="sng" dirty="0"/>
          </a:p>
          <a:p>
            <a:pPr algn="just"/>
            <a:endParaRPr lang="en-US" sz="2800" dirty="0"/>
          </a:p>
        </p:txBody>
      </p:sp>
    </p:spTree>
    <p:extLst>
      <p:ext uri="{BB962C8B-B14F-4D97-AF65-F5344CB8AC3E}">
        <p14:creationId xmlns:p14="http://schemas.microsoft.com/office/powerpoint/2010/main" val="287324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A17AC0-31E7-F34F-AC9C-3293E31D2947}"/>
              </a:ext>
            </a:extLst>
          </p:cNvPr>
          <p:cNvSpPr>
            <a:spLocks noGrp="1"/>
          </p:cNvSpPr>
          <p:nvPr>
            <p:ph idx="1"/>
          </p:nvPr>
        </p:nvSpPr>
        <p:spPr>
          <a:xfrm>
            <a:off x="76200" y="152400"/>
            <a:ext cx="8915400" cy="6705600"/>
          </a:xfrm>
        </p:spPr>
        <p:txBody>
          <a:bodyPr>
            <a:noAutofit/>
          </a:bodyPr>
          <a:lstStyle/>
          <a:p>
            <a:pPr marL="0" indent="0" algn="just">
              <a:buNone/>
            </a:pPr>
            <a:r>
              <a:rPr lang="en-US" sz="2400" b="1" u="sng" dirty="0"/>
              <a:t>SITUATION 6</a:t>
            </a:r>
            <a:endParaRPr lang="en-US" sz="2400" dirty="0"/>
          </a:p>
          <a:p>
            <a:pPr algn="just"/>
            <a:r>
              <a:rPr lang="en-US" sz="2400" dirty="0"/>
              <a:t>I heard metal cleats are permitted in HS baseball, so they must be legal in HS softball, right?</a:t>
            </a:r>
          </a:p>
          <a:p>
            <a:pPr algn="just"/>
            <a:endParaRPr lang="en-US" sz="900" dirty="0"/>
          </a:p>
          <a:p>
            <a:pPr marL="0" indent="0" algn="just">
              <a:buNone/>
            </a:pPr>
            <a:r>
              <a:rPr lang="en-US" sz="2400" b="1" u="sng" dirty="0"/>
              <a:t>AR 6</a:t>
            </a:r>
            <a:endParaRPr lang="en-US" sz="2400" dirty="0"/>
          </a:p>
          <a:p>
            <a:pPr algn="just"/>
            <a:r>
              <a:rPr lang="en-US" sz="2400" strike="sngStrike" dirty="0"/>
              <a:t>Wrong.  Metal cleats are not permitted in HS softball. </a:t>
            </a:r>
            <a:r>
              <a:rPr lang="en-US" sz="2400" dirty="0"/>
              <a:t>Metal cleats are permitted at the varsity, junior varsity and frosh/freshman levels.  Metal cleats are not permitted in modified play.  </a:t>
            </a:r>
            <a:r>
              <a:rPr lang="en-US" sz="1800" i="1" dirty="0"/>
              <a:t>Updated 2020</a:t>
            </a:r>
            <a:endParaRPr lang="en-US" sz="2400" dirty="0"/>
          </a:p>
          <a:p>
            <a:pPr marL="0" indent="0" algn="just">
              <a:buNone/>
            </a:pPr>
            <a:endParaRPr lang="en-US" sz="900" b="1" u="sng" dirty="0"/>
          </a:p>
          <a:p>
            <a:pPr marL="0" indent="0" algn="just">
              <a:buNone/>
            </a:pPr>
            <a:r>
              <a:rPr lang="en-US" sz="2400" b="1" u="sng" dirty="0"/>
              <a:t>SITUATION 7</a:t>
            </a:r>
            <a:endParaRPr lang="en-US" sz="2400" dirty="0"/>
          </a:p>
          <a:p>
            <a:pPr algn="just"/>
            <a:r>
              <a:rPr lang="en-US" sz="2400" dirty="0"/>
              <a:t>With R3 on 3</a:t>
            </a:r>
            <a:r>
              <a:rPr lang="en-US" sz="2400" baseline="30000" dirty="0"/>
              <a:t>rd</a:t>
            </a:r>
            <a:r>
              <a:rPr lang="en-US" sz="2400" dirty="0"/>
              <a:t> base and 2 outs, B4 lays down a squeeze bunt.  R3 crosses home plate.  Then, B4 is called out for 3-foot lane interference.  Does R3’s run count since she crossed home plate before the 3-foot lane interference?</a:t>
            </a:r>
          </a:p>
          <a:p>
            <a:pPr algn="just"/>
            <a:endParaRPr lang="en-US" sz="1000" dirty="0"/>
          </a:p>
          <a:p>
            <a:pPr marL="0" indent="0" algn="just">
              <a:buNone/>
            </a:pPr>
            <a:r>
              <a:rPr lang="en-US" sz="2400" b="1" u="sng" dirty="0"/>
              <a:t>AR 7</a:t>
            </a:r>
            <a:endParaRPr lang="en-US" sz="2000" dirty="0"/>
          </a:p>
          <a:p>
            <a:pPr algn="just"/>
            <a:r>
              <a:rPr lang="en-US" sz="2400" dirty="0"/>
              <a:t>No.  No run shall score when the 3</a:t>
            </a:r>
            <a:r>
              <a:rPr lang="en-US" sz="2400" baseline="30000" dirty="0"/>
              <a:t>rd</a:t>
            </a:r>
            <a:r>
              <a:rPr lang="en-US" sz="2400" dirty="0"/>
              <a:t> out of the inning is on the BR prior to reaching 1</a:t>
            </a:r>
            <a:r>
              <a:rPr lang="en-US" sz="2400" baseline="30000" dirty="0"/>
              <a:t>st</a:t>
            </a:r>
            <a:r>
              <a:rPr lang="en-US" sz="2400" dirty="0"/>
              <a:t> base, regardless of how that out occurred.</a:t>
            </a:r>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34399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69784-5A25-1F4F-AAD6-9F941B12A1C4}"/>
              </a:ext>
            </a:extLst>
          </p:cNvPr>
          <p:cNvSpPr>
            <a:spLocks noGrp="1"/>
          </p:cNvSpPr>
          <p:nvPr>
            <p:ph idx="1"/>
          </p:nvPr>
        </p:nvSpPr>
        <p:spPr>
          <a:xfrm>
            <a:off x="0" y="152400"/>
            <a:ext cx="9144000" cy="6629400"/>
          </a:xfrm>
        </p:spPr>
        <p:txBody>
          <a:bodyPr>
            <a:normAutofit/>
          </a:bodyPr>
          <a:lstStyle/>
          <a:p>
            <a:pPr marL="0" indent="0" algn="just">
              <a:buNone/>
            </a:pPr>
            <a:r>
              <a:rPr lang="en-US" sz="2000" b="1" u="sng" dirty="0"/>
              <a:t>SITUATION 8A</a:t>
            </a:r>
            <a:endParaRPr lang="en-US" sz="2000" dirty="0"/>
          </a:p>
          <a:p>
            <a:pPr algn="just"/>
            <a:r>
              <a:rPr lang="en-US" sz="2000" dirty="0"/>
              <a:t>With R3 on 3</a:t>
            </a:r>
            <a:r>
              <a:rPr lang="en-US" sz="2000" baseline="30000" dirty="0"/>
              <a:t>rd</a:t>
            </a:r>
            <a:r>
              <a:rPr lang="en-US" sz="2000" dirty="0"/>
              <a:t> base and R2 on 2</a:t>
            </a:r>
            <a:r>
              <a:rPr lang="en-US" sz="2000" baseline="30000" dirty="0"/>
              <a:t>nd</a:t>
            </a:r>
            <a:r>
              <a:rPr lang="en-US" sz="2000" dirty="0"/>
              <a:t> base, F1 throws a passed ball.  R3 advances aggressively toward home plate, but puts the brakes on when she realizes she would be out at the plate.  R3 retreats back to 3</a:t>
            </a:r>
            <a:r>
              <a:rPr lang="en-US" sz="2000" baseline="30000" dirty="0"/>
              <a:t>rd</a:t>
            </a:r>
            <a:r>
              <a:rPr lang="en-US" sz="2000" dirty="0"/>
              <a:t> base and is standing on 3</a:t>
            </a:r>
            <a:r>
              <a:rPr lang="en-US" sz="2000" baseline="30000" dirty="0"/>
              <a:t>rd</a:t>
            </a:r>
            <a:r>
              <a:rPr lang="en-US" sz="2000" dirty="0"/>
              <a:t> base.  R2 is also standing on 3</a:t>
            </a:r>
            <a:r>
              <a:rPr lang="en-US" sz="2000" baseline="30000" dirty="0"/>
              <a:t>rd</a:t>
            </a:r>
            <a:r>
              <a:rPr lang="en-US" sz="2000" dirty="0"/>
              <a:t> base.  F5 tags both R3 and R2 while they are standing on the base simultaneously.  Who is out?</a:t>
            </a:r>
          </a:p>
          <a:p>
            <a:pPr algn="just"/>
            <a:endParaRPr lang="en-US" sz="1400" dirty="0"/>
          </a:p>
          <a:p>
            <a:pPr marL="0" indent="0" algn="just">
              <a:buNone/>
            </a:pPr>
            <a:r>
              <a:rPr lang="en-US" sz="2000" b="1" u="sng" dirty="0"/>
              <a:t>AR 8A</a:t>
            </a:r>
            <a:endParaRPr lang="en-US" sz="2000" dirty="0"/>
          </a:p>
          <a:p>
            <a:pPr algn="just"/>
            <a:r>
              <a:rPr lang="en-US" sz="2000" dirty="0"/>
              <a:t>R2 is out.  R3 is entitled to her base until she (1) advances to and </a:t>
            </a:r>
            <a:r>
              <a:rPr lang="en-US" sz="2000" i="1" dirty="0"/>
              <a:t>reaches</a:t>
            </a:r>
            <a:r>
              <a:rPr lang="en-US" sz="2000" dirty="0"/>
              <a:t> the next base or (2) is forced from the base as a result of the batter becoming a batter-runner (force play).</a:t>
            </a:r>
          </a:p>
          <a:p>
            <a:pPr algn="just"/>
            <a:endParaRPr lang="en-US" sz="1400" dirty="0"/>
          </a:p>
          <a:p>
            <a:pPr marL="0" indent="0" algn="just">
              <a:buNone/>
            </a:pPr>
            <a:r>
              <a:rPr lang="en-US" sz="2000" b="1" u="sng" dirty="0"/>
              <a:t>SITUATION 8B</a:t>
            </a:r>
            <a:endParaRPr lang="en-US" sz="2000" dirty="0"/>
          </a:p>
          <a:p>
            <a:pPr algn="just"/>
            <a:r>
              <a:rPr lang="en-US" sz="2000" dirty="0"/>
              <a:t>What if on the same play, F5 tagged R2 standing on 3</a:t>
            </a:r>
            <a:r>
              <a:rPr lang="en-US" sz="2000" baseline="30000" dirty="0"/>
              <a:t>rd</a:t>
            </a:r>
            <a:r>
              <a:rPr lang="en-US" sz="2000" dirty="0"/>
              <a:t> base right before R3 returned to 3</a:t>
            </a:r>
            <a:r>
              <a:rPr lang="en-US" sz="2000" baseline="30000" dirty="0"/>
              <a:t>rd</a:t>
            </a:r>
            <a:r>
              <a:rPr lang="en-US" sz="2000" dirty="0"/>
              <a:t> base?</a:t>
            </a:r>
          </a:p>
          <a:p>
            <a:pPr algn="just"/>
            <a:endParaRPr lang="en-US" sz="1400" dirty="0"/>
          </a:p>
          <a:p>
            <a:pPr marL="0" indent="0" algn="just">
              <a:buNone/>
            </a:pPr>
            <a:r>
              <a:rPr lang="en-US" sz="2000" b="1" u="sng" dirty="0"/>
              <a:t>AR 8B</a:t>
            </a:r>
            <a:endParaRPr lang="en-US" sz="2000" dirty="0"/>
          </a:p>
          <a:p>
            <a:pPr algn="just"/>
            <a:r>
              <a:rPr lang="en-US" sz="2000" dirty="0"/>
              <a:t>R2 would not be out at this point.  3</a:t>
            </a:r>
            <a:r>
              <a:rPr lang="en-US" sz="2000" baseline="30000" dirty="0"/>
              <a:t>rd</a:t>
            </a:r>
            <a:r>
              <a:rPr lang="en-US" sz="2000" dirty="0"/>
              <a:t> base was not occupied by 2 runners at the same time and R2 was permitted to advance to 3</a:t>
            </a:r>
            <a:r>
              <a:rPr lang="en-US" sz="2000" baseline="30000" dirty="0"/>
              <a:t>rd</a:t>
            </a:r>
            <a:r>
              <a:rPr lang="en-US" sz="2000" dirty="0"/>
              <a:t> base.  She simply is not entitled to it if R3 returns and stands on 3</a:t>
            </a:r>
            <a:r>
              <a:rPr lang="en-US" sz="2000" baseline="30000" dirty="0"/>
              <a:t>rd</a:t>
            </a:r>
            <a:r>
              <a:rPr lang="en-US" sz="2000" dirty="0"/>
              <a:t> base.</a:t>
            </a:r>
          </a:p>
          <a:p>
            <a:pPr algn="just"/>
            <a:endParaRPr lang="en-US" sz="2000" dirty="0"/>
          </a:p>
        </p:txBody>
      </p:sp>
    </p:spTree>
    <p:extLst>
      <p:ext uri="{BB962C8B-B14F-4D97-AF65-F5344CB8AC3E}">
        <p14:creationId xmlns:p14="http://schemas.microsoft.com/office/powerpoint/2010/main" val="159352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30DDAF-6292-0D49-8243-7EF2AD847227}"/>
              </a:ext>
            </a:extLst>
          </p:cNvPr>
          <p:cNvSpPr>
            <a:spLocks noGrp="1"/>
          </p:cNvSpPr>
          <p:nvPr>
            <p:ph idx="1"/>
          </p:nvPr>
        </p:nvSpPr>
        <p:spPr>
          <a:xfrm>
            <a:off x="0" y="228600"/>
            <a:ext cx="9067800" cy="6477000"/>
          </a:xfrm>
        </p:spPr>
        <p:txBody>
          <a:bodyPr>
            <a:normAutofit fontScale="92500" lnSpcReduction="10000"/>
          </a:bodyPr>
          <a:lstStyle/>
          <a:p>
            <a:pPr marL="0" indent="0" algn="just">
              <a:buNone/>
            </a:pPr>
            <a:r>
              <a:rPr lang="en-US" sz="2400" b="1" u="sng" dirty="0"/>
              <a:t>SITUATION 9A</a:t>
            </a:r>
            <a:endParaRPr lang="en-US" sz="2400" dirty="0"/>
          </a:p>
          <a:p>
            <a:pPr algn="just"/>
            <a:r>
              <a:rPr lang="en-US" sz="2400" dirty="0"/>
              <a:t>The game is being played with a temporary fence.  B1’s batted ball hits 6 inches below the top plain of the fence and “falls” over the fence.  The fence was loose and “had some give.”  The ball passed over the fence on the fly.  Is this a homerun?</a:t>
            </a:r>
          </a:p>
          <a:p>
            <a:pPr marL="0" indent="0" algn="just">
              <a:buNone/>
            </a:pPr>
            <a:r>
              <a:rPr lang="en-US" sz="1500" dirty="0"/>
              <a:t> </a:t>
            </a:r>
            <a:endParaRPr lang="en-US" sz="1000" dirty="0"/>
          </a:p>
          <a:p>
            <a:pPr marL="0" indent="0" algn="just">
              <a:buNone/>
            </a:pPr>
            <a:r>
              <a:rPr lang="en-US" sz="2400" b="1" u="sng" dirty="0"/>
              <a:t>AR 9A</a:t>
            </a:r>
            <a:endParaRPr lang="en-US" sz="2400" dirty="0"/>
          </a:p>
          <a:p>
            <a:pPr algn="just"/>
            <a:r>
              <a:rPr lang="en-US" sz="2400" dirty="0"/>
              <a:t>No.  The batted ball must cross the natural plain of the top of the fence.  In this case, pressure from the ball caused the fence to fold/roll.  When the ball does this or “climbs” the fence, a 2 base award shall be granted.</a:t>
            </a:r>
          </a:p>
          <a:p>
            <a:pPr marL="0" indent="0" algn="just">
              <a:buNone/>
            </a:pPr>
            <a:r>
              <a:rPr lang="en-US" sz="1500" dirty="0"/>
              <a:t> </a:t>
            </a:r>
          </a:p>
          <a:p>
            <a:pPr marL="0" indent="0" algn="just">
              <a:buNone/>
            </a:pPr>
            <a:r>
              <a:rPr lang="en-US" sz="2400" b="1" u="sng" dirty="0"/>
              <a:t>SITUATION 9B</a:t>
            </a:r>
            <a:endParaRPr lang="en-US" sz="2400" dirty="0"/>
          </a:p>
          <a:p>
            <a:pPr algn="just"/>
            <a:r>
              <a:rPr lang="en-US" sz="2400" dirty="0"/>
              <a:t>But what about the rule that says something like “if the ball hits the top of the fence and then goes over, it’s a home run?”</a:t>
            </a:r>
          </a:p>
          <a:p>
            <a:pPr marL="0" indent="0" algn="just">
              <a:buNone/>
            </a:pPr>
            <a:r>
              <a:rPr lang="en-US" sz="1500" dirty="0"/>
              <a:t> </a:t>
            </a:r>
            <a:endParaRPr lang="en-US" sz="1000" dirty="0"/>
          </a:p>
          <a:p>
            <a:pPr marL="0" indent="0" algn="just">
              <a:buNone/>
            </a:pPr>
            <a:r>
              <a:rPr lang="en-US" sz="2400" b="1" u="sng" dirty="0"/>
              <a:t>AR 9B</a:t>
            </a:r>
            <a:endParaRPr lang="en-US" sz="2400" dirty="0"/>
          </a:p>
          <a:p>
            <a:pPr algn="just"/>
            <a:r>
              <a:rPr lang="en-US" sz="2400" dirty="0"/>
              <a:t>That is still true.  However, the “top of the fence” means the actual top that faces upward toward the sky.  “Top of the fence” does not mean the top couple of inches of the fence facing the field.</a:t>
            </a:r>
          </a:p>
          <a:p>
            <a:pPr marL="0" indent="0" algn="just">
              <a:buNone/>
            </a:pPr>
            <a:endParaRPr lang="en-US" sz="2400" dirty="0"/>
          </a:p>
          <a:p>
            <a:pPr algn="just"/>
            <a:endParaRPr lang="en-US" sz="2400" dirty="0"/>
          </a:p>
        </p:txBody>
      </p:sp>
    </p:spTree>
    <p:extLst>
      <p:ext uri="{BB962C8B-B14F-4D97-AF65-F5344CB8AC3E}">
        <p14:creationId xmlns:p14="http://schemas.microsoft.com/office/powerpoint/2010/main" val="86409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CDE954-1BE9-A94D-9FED-802531AF1F1F}"/>
              </a:ext>
            </a:extLst>
          </p:cNvPr>
          <p:cNvSpPr>
            <a:spLocks noGrp="1"/>
          </p:cNvSpPr>
          <p:nvPr>
            <p:ph idx="1"/>
          </p:nvPr>
        </p:nvSpPr>
        <p:spPr>
          <a:xfrm>
            <a:off x="0" y="0"/>
            <a:ext cx="9144000" cy="6858000"/>
          </a:xfrm>
        </p:spPr>
        <p:txBody>
          <a:bodyPr>
            <a:normAutofit fontScale="92500"/>
          </a:bodyPr>
          <a:lstStyle/>
          <a:p>
            <a:pPr marL="0" indent="0" algn="just">
              <a:buNone/>
            </a:pPr>
            <a:r>
              <a:rPr lang="en-US" sz="1800" b="1" u="sng" dirty="0"/>
              <a:t>SITUATION 10A</a:t>
            </a:r>
            <a:endParaRPr lang="en-US" sz="1800" dirty="0"/>
          </a:p>
          <a:p>
            <a:pPr algn="just"/>
            <a:r>
              <a:rPr lang="en-US" sz="1800" dirty="0"/>
              <a:t>With R2 on 2</a:t>
            </a:r>
            <a:r>
              <a:rPr lang="en-US" sz="1800" baseline="30000" dirty="0"/>
              <a:t>nd</a:t>
            </a:r>
            <a:r>
              <a:rPr lang="en-US" sz="1800" dirty="0"/>
              <a:t>, B3 hits a long fly ball. The ball is caught &amp; R2 tags up.  Who’s responsible for what?</a:t>
            </a:r>
          </a:p>
          <a:p>
            <a:pPr algn="just"/>
            <a:endParaRPr lang="en-US" sz="1100" dirty="0"/>
          </a:p>
          <a:p>
            <a:pPr marL="0" indent="0" algn="just">
              <a:buNone/>
            </a:pPr>
            <a:r>
              <a:rPr lang="en-US" sz="1800" b="1" u="sng" dirty="0"/>
              <a:t>AR 10A</a:t>
            </a:r>
            <a:endParaRPr lang="en-US" sz="1800" dirty="0"/>
          </a:p>
          <a:p>
            <a:pPr algn="just"/>
            <a:r>
              <a:rPr lang="en-US" sz="1800" dirty="0"/>
              <a:t>Because R2 is a sole runner and is on 2</a:t>
            </a:r>
            <a:r>
              <a:rPr lang="en-US" sz="1800" baseline="30000" dirty="0"/>
              <a:t>nd</a:t>
            </a:r>
            <a:r>
              <a:rPr lang="en-US" sz="1800" dirty="0"/>
              <a:t> base, the base umpire is responsible for her tag up.  The play on R2 going into 3</a:t>
            </a:r>
            <a:r>
              <a:rPr lang="en-US" sz="1800" baseline="30000" dirty="0"/>
              <a:t>rd</a:t>
            </a:r>
            <a:r>
              <a:rPr lang="en-US" sz="1800" dirty="0"/>
              <a:t> base is the plate umpire’s responsibility.  This mechanic is endorsed by NYSSO.  Do not use another association’s mechanic if it deviates from this mechanic.  </a:t>
            </a:r>
          </a:p>
          <a:p>
            <a:pPr algn="just"/>
            <a:endParaRPr lang="en-US" sz="1100" dirty="0"/>
          </a:p>
          <a:p>
            <a:pPr marL="0" indent="0" algn="just">
              <a:buNone/>
            </a:pPr>
            <a:r>
              <a:rPr lang="en-US" sz="1800" b="1" u="sng" dirty="0"/>
              <a:t>SITUATION 10B</a:t>
            </a:r>
            <a:endParaRPr lang="en-US" sz="1800" dirty="0"/>
          </a:p>
          <a:p>
            <a:pPr algn="just"/>
            <a:r>
              <a:rPr lang="en-US" sz="1800" dirty="0"/>
              <a:t>Are there any possible deviations that NYSSO </a:t>
            </a:r>
            <a:r>
              <a:rPr lang="en-US" sz="1800" i="1" dirty="0"/>
              <a:t>would</a:t>
            </a:r>
            <a:r>
              <a:rPr lang="en-US" sz="1800" dirty="0"/>
              <a:t> accept on this play?</a:t>
            </a:r>
          </a:p>
          <a:p>
            <a:pPr algn="just"/>
            <a:endParaRPr lang="en-US" sz="1100" dirty="0"/>
          </a:p>
          <a:p>
            <a:pPr marL="0" indent="0" algn="just">
              <a:buNone/>
            </a:pPr>
            <a:r>
              <a:rPr lang="en-US" sz="1800" b="1" u="sng" dirty="0"/>
              <a:t>AR 10B</a:t>
            </a:r>
            <a:endParaRPr lang="en-US" sz="1800" dirty="0"/>
          </a:p>
          <a:p>
            <a:pPr algn="just"/>
            <a:r>
              <a:rPr lang="en-US" sz="1800" dirty="0"/>
              <a:t>Yes.  The SOLE exception is if the plate umpire is pinned at home plate because he/she must remain there to determine fair/foul and catch/no catch down the </a:t>
            </a:r>
            <a:r>
              <a:rPr lang="en-US" sz="1800" i="1" dirty="0"/>
              <a:t>right field</a:t>
            </a:r>
            <a:r>
              <a:rPr lang="en-US" sz="1800" dirty="0"/>
              <a:t> line.  In that case, the plate umpire must loudly communicate this deviation to his/her partner by saying “take her” or “she’s yours” etc.  This mechanic is a deviation and may only be used in the situation described above.  Umpires cannot default to a deviation because they prefer to use outdated mechanics.  </a:t>
            </a:r>
          </a:p>
          <a:p>
            <a:pPr algn="just"/>
            <a:endParaRPr lang="en-US" sz="1100" dirty="0"/>
          </a:p>
          <a:p>
            <a:pPr marL="0" indent="0" algn="just">
              <a:buNone/>
            </a:pPr>
            <a:r>
              <a:rPr lang="en-US" sz="1800" b="1" u="sng" dirty="0"/>
              <a:t>SITUATION 10C</a:t>
            </a:r>
            <a:endParaRPr lang="en-US" sz="1800" dirty="0"/>
          </a:p>
          <a:p>
            <a:pPr algn="just"/>
            <a:r>
              <a:rPr lang="en-US" sz="1800" dirty="0"/>
              <a:t>What if R2 advances to 3</a:t>
            </a:r>
            <a:r>
              <a:rPr lang="en-US" sz="1800" baseline="30000" dirty="0"/>
              <a:t>rd</a:t>
            </a:r>
            <a:r>
              <a:rPr lang="en-US" sz="1800" dirty="0"/>
              <a:t> base, the ball gets passed F5 and R2 attempts to advance home?</a:t>
            </a:r>
          </a:p>
          <a:p>
            <a:pPr algn="just"/>
            <a:endParaRPr lang="en-US" sz="1100" dirty="0"/>
          </a:p>
          <a:p>
            <a:pPr marL="0" indent="0" algn="just">
              <a:buNone/>
            </a:pPr>
            <a:r>
              <a:rPr lang="en-US" sz="1800" b="1" u="sng" dirty="0"/>
              <a:t>AR 10C</a:t>
            </a:r>
            <a:endParaRPr lang="en-US" sz="1800" dirty="0"/>
          </a:p>
          <a:p>
            <a:pPr algn="just"/>
            <a:r>
              <a:rPr lang="en-US" sz="1800" dirty="0"/>
              <a:t>In this case, the plate umpire is responsible for getting back home and covering the play.  This situation is clearly described in the NYSSO Manual.  Unless the plate umpire drops dead on the field, the base umpire has absolutely no business covering home plate in the 2-umpire system.</a:t>
            </a:r>
          </a:p>
        </p:txBody>
      </p:sp>
    </p:spTree>
    <p:extLst>
      <p:ext uri="{BB962C8B-B14F-4D97-AF65-F5344CB8AC3E}">
        <p14:creationId xmlns:p14="http://schemas.microsoft.com/office/powerpoint/2010/main" val="297439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29A1E-7785-5D4A-B155-40984660240F}"/>
              </a:ext>
            </a:extLst>
          </p:cNvPr>
          <p:cNvSpPr>
            <a:spLocks noGrp="1"/>
          </p:cNvSpPr>
          <p:nvPr>
            <p:ph idx="1"/>
          </p:nvPr>
        </p:nvSpPr>
        <p:spPr>
          <a:xfrm>
            <a:off x="0" y="76200"/>
            <a:ext cx="9144000" cy="6553200"/>
          </a:xfrm>
        </p:spPr>
        <p:txBody>
          <a:bodyPr>
            <a:normAutofit fontScale="92500"/>
          </a:bodyPr>
          <a:lstStyle/>
          <a:p>
            <a:pPr marL="0" indent="0" algn="just">
              <a:buNone/>
            </a:pPr>
            <a:r>
              <a:rPr lang="en-US" sz="2000" b="1" u="sng" dirty="0"/>
              <a:t>SITUATION 11</a:t>
            </a:r>
            <a:endParaRPr lang="en-US" sz="2000" dirty="0"/>
          </a:p>
          <a:p>
            <a:pPr algn="just"/>
            <a:r>
              <a:rPr lang="en-US" sz="2000" dirty="0"/>
              <a:t>Team A submitted an official line up card using the DP/Flex.  After the 9</a:t>
            </a:r>
            <a:r>
              <a:rPr lang="en-US" sz="2000" baseline="30000" dirty="0"/>
              <a:t>th</a:t>
            </a:r>
            <a:r>
              <a:rPr lang="en-US" sz="2000" dirty="0"/>
              <a:t> batter bats, the Flex bats, rather than the lead off batter.  Is this batting out of order or something else?</a:t>
            </a:r>
          </a:p>
          <a:p>
            <a:pPr algn="just"/>
            <a:endParaRPr lang="en-US" sz="1100" dirty="0"/>
          </a:p>
          <a:p>
            <a:pPr marL="0" indent="0" algn="just">
              <a:buNone/>
            </a:pPr>
            <a:r>
              <a:rPr lang="en-US" sz="2000" b="1" u="sng" dirty="0"/>
              <a:t>AR 11</a:t>
            </a:r>
            <a:endParaRPr lang="en-US" sz="2000" dirty="0"/>
          </a:p>
          <a:p>
            <a:pPr algn="just"/>
            <a:r>
              <a:rPr lang="en-US" sz="2000" dirty="0"/>
              <a:t>Batting out of order involves players 1-9 in the batting order, not the Flex.  When the Flex bats without a line-up change being reported to the plate umpire, this is an unreported substitution.  But that is only step one.  Remember, there is no player penalty in NYSSO softball for an unreported substitution.  With that said, step two is determining whether the Flex batted illegally.  If the lead off batter was the DP, this can be ruled simply as an unreported substitution without penalty.  However, if she batted for someone other than the DP, this move would be illegal because the Flex was not eligible to bat for someone other than the DP.  The penalties imposed will depend on the timing of this infraction being brought to the plate umpire’s attention.</a:t>
            </a:r>
          </a:p>
          <a:p>
            <a:pPr algn="just"/>
            <a:endParaRPr lang="en-US" sz="1100" dirty="0"/>
          </a:p>
          <a:p>
            <a:pPr marL="0" indent="0" algn="just">
              <a:buNone/>
            </a:pPr>
            <a:r>
              <a:rPr lang="en-US" sz="2000" b="1" u="sng" dirty="0"/>
              <a:t>SITUATION 12</a:t>
            </a:r>
            <a:endParaRPr lang="en-US" sz="2000" dirty="0"/>
          </a:p>
          <a:p>
            <a:pPr algn="just"/>
            <a:r>
              <a:rPr lang="en-US" sz="2000" dirty="0"/>
              <a:t>A batting helmet has a NOCSAE stamp, but no external warning label.  Is this permitted?</a:t>
            </a:r>
          </a:p>
          <a:p>
            <a:pPr algn="just"/>
            <a:endParaRPr lang="en-US" sz="1100" dirty="0"/>
          </a:p>
          <a:p>
            <a:pPr marL="0" indent="0" algn="just">
              <a:buNone/>
            </a:pPr>
            <a:r>
              <a:rPr lang="en-US" sz="2000" b="1" u="sng" dirty="0"/>
              <a:t>AR 12</a:t>
            </a:r>
            <a:endParaRPr lang="en-US" sz="2000" dirty="0"/>
          </a:p>
          <a:p>
            <a:pPr algn="just"/>
            <a:r>
              <a:rPr lang="en-US" sz="2000" dirty="0"/>
              <a:t>Effective 2018, HS no longer requires the external warning label.  The NOCSAE stamp, however, is still required.</a:t>
            </a:r>
          </a:p>
          <a:p>
            <a:pPr marL="0" indent="0" algn="just">
              <a:buNone/>
            </a:pPr>
            <a:endParaRPr lang="en-US" sz="2000" dirty="0"/>
          </a:p>
        </p:txBody>
      </p:sp>
    </p:spTree>
    <p:extLst>
      <p:ext uri="{BB962C8B-B14F-4D97-AF65-F5344CB8AC3E}">
        <p14:creationId xmlns:p14="http://schemas.microsoft.com/office/powerpoint/2010/main" val="234745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8A94-6EE1-A542-8DAA-869031C2809A}"/>
              </a:ext>
            </a:extLst>
          </p:cNvPr>
          <p:cNvSpPr>
            <a:spLocks noGrp="1"/>
          </p:cNvSpPr>
          <p:nvPr>
            <p:ph idx="1"/>
          </p:nvPr>
        </p:nvSpPr>
        <p:spPr>
          <a:xfrm>
            <a:off x="152400" y="228600"/>
            <a:ext cx="8839200" cy="6477000"/>
          </a:xfrm>
        </p:spPr>
        <p:txBody>
          <a:bodyPr>
            <a:normAutofit/>
          </a:bodyPr>
          <a:lstStyle/>
          <a:p>
            <a:pPr marL="0" indent="0" algn="just">
              <a:buNone/>
            </a:pPr>
            <a:r>
              <a:rPr lang="en-US" sz="2000" b="1" u="sng" dirty="0"/>
              <a:t>SITUATION 13</a:t>
            </a:r>
            <a:endParaRPr lang="en-US" sz="2000" dirty="0"/>
          </a:p>
          <a:p>
            <a:pPr algn="just"/>
            <a:r>
              <a:rPr lang="en-US" sz="2000" dirty="0"/>
              <a:t>Team A’s head coach reports a change to the plate umpire.  Team A’s head coach then says, “I’ll let them know” referring to the opposing team.  Is this a proper procedure?</a:t>
            </a:r>
          </a:p>
          <a:p>
            <a:pPr marL="0" indent="0" algn="just">
              <a:buNone/>
            </a:pPr>
            <a:r>
              <a:rPr lang="en-US" sz="1200" dirty="0"/>
              <a:t> </a:t>
            </a:r>
          </a:p>
          <a:p>
            <a:pPr marL="0" indent="0" algn="just">
              <a:buNone/>
            </a:pPr>
            <a:r>
              <a:rPr lang="en-US" sz="2000" b="1" u="sng" dirty="0"/>
              <a:t>AR 13</a:t>
            </a:r>
            <a:endParaRPr lang="en-US" sz="2000" dirty="0"/>
          </a:p>
          <a:p>
            <a:pPr algn="just"/>
            <a:r>
              <a:rPr lang="en-US" sz="2000" dirty="0"/>
              <a:t>No.  Although there is technically no prohibition to the coach reporting the information, it is the responsibility of the plate umpire to notify the opposing team.  The proper response from the plate umpire should be along the lines of “That’s okay, coach; I will let them know.”</a:t>
            </a:r>
          </a:p>
          <a:p>
            <a:pPr algn="just"/>
            <a:endParaRPr lang="en-US" sz="1200" dirty="0"/>
          </a:p>
          <a:p>
            <a:pPr marL="0" indent="0" algn="just">
              <a:buNone/>
            </a:pPr>
            <a:r>
              <a:rPr lang="en-US" sz="2000" b="1" u="sng" dirty="0"/>
              <a:t>SITUATION 14</a:t>
            </a:r>
            <a:endParaRPr lang="en-US" sz="2000" dirty="0"/>
          </a:p>
          <a:p>
            <a:pPr algn="just"/>
            <a:r>
              <a:rPr lang="en-US" sz="2000" dirty="0"/>
              <a:t>B1 is a right-handed batter.  B1 bats the ball, which lands just outside the batter’s box in fair territory.  B1 takes her first step toward 1</a:t>
            </a:r>
            <a:r>
              <a:rPr lang="en-US" sz="2000" baseline="30000" dirty="0"/>
              <a:t>st</a:t>
            </a:r>
            <a:r>
              <a:rPr lang="en-US" sz="2000" dirty="0"/>
              <a:t> base and steps on top of or kicks the ball with her left foot.  When B1 does this, her right foot is still within the batter’s box, but her left foot is outside the batter’s box.</a:t>
            </a:r>
          </a:p>
          <a:p>
            <a:pPr algn="just"/>
            <a:endParaRPr lang="en-US" sz="1200" dirty="0"/>
          </a:p>
          <a:p>
            <a:pPr marL="0" indent="0" algn="just">
              <a:buNone/>
            </a:pPr>
            <a:r>
              <a:rPr lang="en-US" sz="2000" b="1" u="sng" dirty="0"/>
              <a:t>AR 14</a:t>
            </a:r>
            <a:endParaRPr lang="en-US" sz="2000" dirty="0"/>
          </a:p>
          <a:p>
            <a:pPr algn="just"/>
            <a:r>
              <a:rPr lang="en-US" sz="2000" dirty="0"/>
              <a:t>B1 is out for interference.  B1 did not meet the definition of being “within” the batter’s box when she contacted the batted ball.</a:t>
            </a:r>
          </a:p>
          <a:p>
            <a:pPr algn="just"/>
            <a:endParaRPr lang="en-US" sz="2000" dirty="0"/>
          </a:p>
          <a:p>
            <a:endParaRPr lang="en-US" sz="2000" dirty="0"/>
          </a:p>
        </p:txBody>
      </p:sp>
    </p:spTree>
    <p:extLst>
      <p:ext uri="{BB962C8B-B14F-4D97-AF65-F5344CB8AC3E}">
        <p14:creationId xmlns:p14="http://schemas.microsoft.com/office/powerpoint/2010/main" val="35707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83CD2-7623-6A41-8401-246965A19AD3}"/>
              </a:ext>
            </a:extLst>
          </p:cNvPr>
          <p:cNvSpPr>
            <a:spLocks noGrp="1"/>
          </p:cNvSpPr>
          <p:nvPr>
            <p:ph idx="1"/>
          </p:nvPr>
        </p:nvSpPr>
        <p:spPr>
          <a:xfrm>
            <a:off x="76200" y="152400"/>
            <a:ext cx="8839200" cy="6553200"/>
          </a:xfrm>
        </p:spPr>
        <p:txBody>
          <a:bodyPr>
            <a:normAutofit fontScale="92500" lnSpcReduction="10000"/>
          </a:bodyPr>
          <a:lstStyle/>
          <a:p>
            <a:pPr marL="0" indent="0" algn="just">
              <a:buNone/>
            </a:pPr>
            <a:r>
              <a:rPr lang="en-US" sz="2400" dirty="0"/>
              <a:t> </a:t>
            </a:r>
            <a:r>
              <a:rPr lang="en-US" sz="2400" b="1" u="sng" dirty="0"/>
              <a:t>SITUATION 15A</a:t>
            </a:r>
            <a:endParaRPr lang="en-US" sz="2400" dirty="0"/>
          </a:p>
          <a:p>
            <a:pPr algn="just"/>
            <a:r>
              <a:rPr lang="en-US" sz="2400" dirty="0"/>
              <a:t>R2 from 2</a:t>
            </a:r>
            <a:r>
              <a:rPr lang="en-US" sz="2400" baseline="30000" dirty="0"/>
              <a:t>nd</a:t>
            </a:r>
            <a:r>
              <a:rPr lang="en-US" sz="2400" dirty="0"/>
              <a:t> base is advancing home on B3’s hit to the outfield.  F2 is </a:t>
            </a:r>
            <a:r>
              <a:rPr lang="en-US" sz="2400" u="sng" dirty="0"/>
              <a:t>legally</a:t>
            </a:r>
            <a:r>
              <a:rPr lang="en-US" sz="2400" dirty="0"/>
              <a:t> blocking the plate as R2 attempts to do a slide by and sneak her hand in.  F2 misses the tag and R2 misses the plate.  Can F2 make a </a:t>
            </a:r>
            <a:r>
              <a:rPr lang="en-US" sz="2400" u="sng" dirty="0"/>
              <a:t>live ball</a:t>
            </a:r>
            <a:r>
              <a:rPr lang="en-US" sz="2400" dirty="0"/>
              <a:t> appeal for R2 missing home plate?</a:t>
            </a:r>
          </a:p>
          <a:p>
            <a:pPr algn="just"/>
            <a:endParaRPr lang="en-US" sz="1200" dirty="0"/>
          </a:p>
          <a:p>
            <a:pPr marL="0" indent="0" algn="just">
              <a:buNone/>
            </a:pPr>
            <a:r>
              <a:rPr lang="en-US" sz="2400" b="1" u="sng" dirty="0"/>
              <a:t>AR 15A</a:t>
            </a:r>
            <a:endParaRPr lang="en-US" sz="2400" dirty="0"/>
          </a:p>
          <a:p>
            <a:pPr algn="just"/>
            <a:r>
              <a:rPr lang="en-US" sz="2400" dirty="0"/>
              <a:t>Yes, any player in possession of the ball may execute a live ball appeal.  To do so, she must execute the appeal prior to the runner “fixing” her base running error.  The player in possession of the ball may either tag the runner or tag the base where the “violation” occurred.  In this case, F2 can simply make her live ball appeal known to the umpire and step on home plate prior to R2 touching home.</a:t>
            </a:r>
          </a:p>
          <a:p>
            <a:pPr algn="just"/>
            <a:endParaRPr lang="en-US" sz="1200" dirty="0"/>
          </a:p>
          <a:p>
            <a:pPr marL="0" indent="0" algn="just">
              <a:buNone/>
            </a:pPr>
            <a:r>
              <a:rPr lang="en-US" sz="2400" b="1" u="sng" dirty="0"/>
              <a:t>SITUATION 15B</a:t>
            </a:r>
            <a:endParaRPr lang="en-US" sz="2400" dirty="0"/>
          </a:p>
          <a:p>
            <a:pPr algn="just"/>
            <a:r>
              <a:rPr lang="en-US" sz="2400" dirty="0"/>
              <a:t>Then why do catchers always chase after the runner who misses home plate?</a:t>
            </a:r>
          </a:p>
          <a:p>
            <a:pPr marL="0" indent="0" algn="just">
              <a:buNone/>
            </a:pPr>
            <a:endParaRPr lang="en-US" sz="1200" dirty="0"/>
          </a:p>
          <a:p>
            <a:pPr marL="0" indent="0" algn="just">
              <a:buNone/>
            </a:pPr>
            <a:r>
              <a:rPr lang="en-US" sz="2400" b="1" u="sng" dirty="0"/>
              <a:t>AR 15B</a:t>
            </a:r>
            <a:endParaRPr lang="en-US" sz="2400" dirty="0"/>
          </a:p>
          <a:p>
            <a:pPr algn="just"/>
            <a:r>
              <a:rPr lang="en-US" sz="2400" dirty="0"/>
              <a:t>Probably because they weren’t taught properly and because many don’t know how to execute a live ball appeal.</a:t>
            </a:r>
          </a:p>
          <a:p>
            <a:pPr algn="just"/>
            <a:endParaRPr lang="en-US" sz="2000" dirty="0"/>
          </a:p>
        </p:txBody>
      </p:sp>
    </p:spTree>
    <p:extLst>
      <p:ext uri="{BB962C8B-B14F-4D97-AF65-F5344CB8AC3E}">
        <p14:creationId xmlns:p14="http://schemas.microsoft.com/office/powerpoint/2010/main" val="176835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t>USA Softball Rule Changes of Relevance to NYSPHSAA</a:t>
            </a:r>
          </a:p>
          <a:p>
            <a:pPr lvl="1" algn="just"/>
            <a:r>
              <a:rPr lang="en-US" dirty="0"/>
              <a:t>Multiple Significant Changes/Modifications</a:t>
            </a:r>
          </a:p>
          <a:p>
            <a:pPr algn="just"/>
            <a:r>
              <a:rPr lang="en-US" dirty="0"/>
              <a:t>NYSPHSAA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85B3B-8B50-7A4A-9D69-8B21AD8F4928}"/>
              </a:ext>
            </a:extLst>
          </p:cNvPr>
          <p:cNvSpPr>
            <a:spLocks noGrp="1"/>
          </p:cNvSpPr>
          <p:nvPr>
            <p:ph idx="1"/>
          </p:nvPr>
        </p:nvSpPr>
        <p:spPr>
          <a:xfrm>
            <a:off x="152400" y="152400"/>
            <a:ext cx="8839200" cy="6705600"/>
          </a:xfrm>
        </p:spPr>
        <p:txBody>
          <a:bodyPr>
            <a:normAutofit lnSpcReduction="10000"/>
          </a:bodyPr>
          <a:lstStyle/>
          <a:p>
            <a:pPr marL="0" indent="0" algn="just">
              <a:buNone/>
            </a:pPr>
            <a:r>
              <a:rPr lang="en-US" sz="2000" b="1" u="sng" dirty="0"/>
              <a:t>SITUATION 16A</a:t>
            </a:r>
            <a:endParaRPr lang="en-US" sz="2000" dirty="0"/>
          </a:p>
          <a:p>
            <a:pPr algn="just"/>
            <a:r>
              <a:rPr lang="en-US" sz="2000" dirty="0"/>
              <a:t>B1 hits and over-the-fence home run.  As she rounds 3</a:t>
            </a:r>
            <a:r>
              <a:rPr lang="en-US" sz="2000" baseline="30000" dirty="0"/>
              <a:t>rd</a:t>
            </a:r>
            <a:r>
              <a:rPr lang="en-US" sz="2000" dirty="0"/>
              <a:t> base and is heading home, she removes her helmet and tosses it in the air in celebration.  Is B1 out for intentionally removing her helmet?</a:t>
            </a:r>
          </a:p>
          <a:p>
            <a:pPr algn="just"/>
            <a:endParaRPr lang="en-US" sz="1200" dirty="0"/>
          </a:p>
          <a:p>
            <a:pPr marL="0" indent="0" algn="just">
              <a:buNone/>
            </a:pPr>
            <a:r>
              <a:rPr lang="en-US" sz="2000" b="1" u="sng" dirty="0"/>
              <a:t>AR 16A</a:t>
            </a:r>
            <a:endParaRPr lang="en-US" sz="2000" dirty="0"/>
          </a:p>
          <a:p>
            <a:pPr algn="just"/>
            <a:r>
              <a:rPr lang="en-US" sz="2000" dirty="0"/>
              <a:t>No.  There are multiple elements necessary to call a runner out for intentionally removing her helmet.  One of those elements is that the ball is </a:t>
            </a:r>
            <a:r>
              <a:rPr lang="en-US" sz="2000" u="sng" dirty="0"/>
              <a:t>live</a:t>
            </a:r>
            <a:r>
              <a:rPr lang="en-US" sz="2000" dirty="0"/>
              <a:t>.  An over-the-fence home run becomes a dead ball.</a:t>
            </a:r>
          </a:p>
          <a:p>
            <a:pPr algn="just"/>
            <a:endParaRPr lang="en-US" sz="1200" dirty="0"/>
          </a:p>
          <a:p>
            <a:pPr marL="0" indent="0" algn="just">
              <a:buNone/>
            </a:pPr>
            <a:r>
              <a:rPr lang="en-US" sz="2000" b="1" u="sng" dirty="0"/>
              <a:t>SITUATION 16B</a:t>
            </a:r>
            <a:endParaRPr lang="en-US" sz="2000" dirty="0"/>
          </a:p>
          <a:p>
            <a:pPr algn="just"/>
            <a:r>
              <a:rPr lang="en-US" sz="2000" dirty="0"/>
              <a:t>If a runner does intentionally remove her helmet during a live ball, why does the rule state that doing so does not remove the force?</a:t>
            </a:r>
          </a:p>
          <a:p>
            <a:pPr algn="just"/>
            <a:endParaRPr lang="en-US" sz="1100" dirty="0"/>
          </a:p>
          <a:p>
            <a:pPr marL="0" indent="0" algn="just">
              <a:buNone/>
            </a:pPr>
            <a:r>
              <a:rPr lang="en-US" sz="2000" b="1" u="sng" dirty="0"/>
              <a:t>AR 16B</a:t>
            </a:r>
            <a:endParaRPr lang="en-US" sz="2000" dirty="0"/>
          </a:p>
          <a:p>
            <a:pPr algn="just"/>
            <a:r>
              <a:rPr lang="en-US" sz="2000" dirty="0"/>
              <a:t>It is intended to prevent the offense from benefiting from violating the rule.  For instance, with R1 on 1</a:t>
            </a:r>
            <a:r>
              <a:rPr lang="en-US" sz="2000" baseline="30000" dirty="0"/>
              <a:t>st</a:t>
            </a:r>
            <a:r>
              <a:rPr lang="en-US" sz="2000" dirty="0"/>
              <a:t> base, B2 hits a tailor made double play.  Seeing this, B2 intentionally removes her helmet just prior to the execution of R1’s out at 2</a:t>
            </a:r>
            <a:r>
              <a:rPr lang="en-US" sz="2000" baseline="30000" dirty="0"/>
              <a:t>nd</a:t>
            </a:r>
            <a:r>
              <a:rPr lang="en-US" sz="2000" dirty="0"/>
              <a:t> base.  Imagine that R1 were to be called safe because the defense attempted to execute a force out rather than a tag out, which ordinarily would be necessary when the BR is declared out?  That would fundamentally change how the game is played and could not be tolerated.  </a:t>
            </a:r>
          </a:p>
          <a:p>
            <a:pPr algn="just"/>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5768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0B46A-3D30-9E47-BB46-E7EB54271A76}"/>
              </a:ext>
            </a:extLst>
          </p:cNvPr>
          <p:cNvSpPr>
            <a:spLocks noGrp="1"/>
          </p:cNvSpPr>
          <p:nvPr>
            <p:ph idx="1"/>
          </p:nvPr>
        </p:nvSpPr>
        <p:spPr>
          <a:solidFill>
            <a:srgbClr val="012500"/>
          </a:solidFill>
        </p:spPr>
        <p:txBody>
          <a:bodyPr>
            <a:normAutofit fontScale="92500" lnSpcReduction="20000"/>
          </a:bodyPr>
          <a:lstStyle/>
          <a:p>
            <a:pPr marL="0" indent="0" algn="just">
              <a:buNone/>
            </a:pPr>
            <a:r>
              <a:rPr lang="en-US" b="1" u="sng" dirty="0"/>
              <a:t>SITUATION 17</a:t>
            </a:r>
            <a:endParaRPr lang="en-US" dirty="0"/>
          </a:p>
          <a:p>
            <a:pPr algn="just"/>
            <a:r>
              <a:rPr lang="en-US" dirty="0"/>
              <a:t>The 3</a:t>
            </a:r>
            <a:r>
              <a:rPr lang="en-US" baseline="30000" dirty="0"/>
              <a:t>rd</a:t>
            </a:r>
            <a:r>
              <a:rPr lang="en-US" dirty="0"/>
              <a:t> base coach requests time and asks to have the “last batted out” run for the runner on 1</a:t>
            </a:r>
            <a:r>
              <a:rPr lang="en-US" baseline="30000" dirty="0"/>
              <a:t>st</a:t>
            </a:r>
            <a:r>
              <a:rPr lang="en-US" dirty="0"/>
              <a:t> base.  She says, “We do that every game.”</a:t>
            </a:r>
          </a:p>
          <a:p>
            <a:pPr marL="0" indent="0" algn="just">
              <a:buNone/>
            </a:pPr>
            <a:r>
              <a:rPr lang="en-US" dirty="0"/>
              <a:t> </a:t>
            </a:r>
          </a:p>
          <a:p>
            <a:pPr marL="0" indent="0" algn="just">
              <a:buNone/>
            </a:pPr>
            <a:r>
              <a:rPr lang="en-US" b="1" u="sng" dirty="0"/>
              <a:t>AR 17</a:t>
            </a:r>
            <a:endParaRPr lang="en-US" dirty="0"/>
          </a:p>
          <a:p>
            <a:pPr algn="just"/>
            <a:r>
              <a:rPr lang="en-US" dirty="0"/>
              <a:t>This is not legal.  If an eligible courtesy runner is available for a pitcher or catcher, the team may use her.  If an eligible substitute is available, she may be used.  If neither exists, then R1 must run or be declared out for not running.</a:t>
            </a:r>
          </a:p>
          <a:p>
            <a:endParaRPr lang="en-US" dirty="0"/>
          </a:p>
        </p:txBody>
      </p:sp>
    </p:spTree>
    <p:extLst>
      <p:ext uri="{BB962C8B-B14F-4D97-AF65-F5344CB8AC3E}">
        <p14:creationId xmlns:p14="http://schemas.microsoft.com/office/powerpoint/2010/main" val="161666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528F7-9B7F-E54D-93AA-BF9C4A843DD5}"/>
              </a:ext>
            </a:extLst>
          </p:cNvPr>
          <p:cNvSpPr>
            <a:spLocks noGrp="1"/>
          </p:cNvSpPr>
          <p:nvPr>
            <p:ph idx="1"/>
          </p:nvPr>
        </p:nvSpPr>
        <p:spPr>
          <a:xfrm>
            <a:off x="0" y="152400"/>
            <a:ext cx="9144000" cy="6705600"/>
          </a:xfrm>
        </p:spPr>
        <p:txBody>
          <a:bodyPr>
            <a:noAutofit/>
          </a:bodyPr>
          <a:lstStyle/>
          <a:p>
            <a:pPr marL="0" indent="0" algn="just">
              <a:buNone/>
            </a:pPr>
            <a:r>
              <a:rPr lang="en-US" sz="1800" b="1" u="sng" dirty="0"/>
              <a:t>SITUATION 18A</a:t>
            </a:r>
            <a:endParaRPr lang="en-US" sz="1800" dirty="0"/>
          </a:p>
          <a:p>
            <a:pPr algn="just"/>
            <a:r>
              <a:rPr lang="en-US" sz="1800" dirty="0"/>
              <a:t>The 3</a:t>
            </a:r>
            <a:r>
              <a:rPr lang="en-US" sz="1800" baseline="30000" dirty="0"/>
              <a:t>rd</a:t>
            </a:r>
            <a:r>
              <a:rPr lang="en-US" sz="1800" dirty="0"/>
              <a:t> base coach requests time and reports to the plate umpire “#12 is batting for #20 and then #20 is going to re-enter.”  Is this permissible?</a:t>
            </a:r>
          </a:p>
          <a:p>
            <a:pPr algn="just"/>
            <a:endParaRPr lang="en-US" sz="1050" b="1" u="sng" dirty="0"/>
          </a:p>
          <a:p>
            <a:pPr marL="0" indent="0" algn="just">
              <a:buNone/>
            </a:pPr>
            <a:r>
              <a:rPr lang="en-US" sz="1800" b="1" u="sng" dirty="0"/>
              <a:t>AR 18A</a:t>
            </a:r>
            <a:endParaRPr lang="en-US" sz="1800" dirty="0"/>
          </a:p>
          <a:p>
            <a:pPr algn="just"/>
            <a:r>
              <a:rPr lang="en-US" sz="1800" dirty="0"/>
              <a:t>Projected substitutions are not permitted.  Projected substitutions involve multiple changes involving the same player.  The umpire should state, “Coach, I’m entering #12 for #20; but, you’re required to report any future change with her.”  </a:t>
            </a:r>
          </a:p>
          <a:p>
            <a:pPr marL="0" indent="0" algn="just">
              <a:buNone/>
            </a:pPr>
            <a:endParaRPr lang="en-US" sz="1050" dirty="0"/>
          </a:p>
          <a:p>
            <a:pPr marL="0" indent="0" algn="just">
              <a:buNone/>
            </a:pPr>
            <a:r>
              <a:rPr lang="en-US" sz="1800" b="1" u="sng" dirty="0"/>
              <a:t>SITUATION 18B</a:t>
            </a:r>
            <a:endParaRPr lang="en-US" sz="1800" dirty="0"/>
          </a:p>
          <a:p>
            <a:pPr algn="just"/>
            <a:r>
              <a:rPr lang="en-US" sz="1800" dirty="0"/>
              <a:t>Does that mean that the coach can’t report multiple batting changes?  For example, if the team is ahead by 10 runs and the coach reports, “I’m entering #1 for #2, #3 for #4 and #5 for #6” is that permitted?</a:t>
            </a:r>
          </a:p>
          <a:p>
            <a:pPr marL="0" indent="0" algn="just">
              <a:buNone/>
            </a:pPr>
            <a:endParaRPr lang="en-US" sz="1050" dirty="0"/>
          </a:p>
          <a:p>
            <a:pPr marL="0" indent="0" algn="just">
              <a:buNone/>
            </a:pPr>
            <a:r>
              <a:rPr lang="en-US" sz="1800" b="1" u="sng" dirty="0"/>
              <a:t>AR 18B</a:t>
            </a:r>
            <a:endParaRPr lang="en-US" sz="1800" dirty="0"/>
          </a:p>
          <a:p>
            <a:pPr algn="just"/>
            <a:r>
              <a:rPr lang="en-US" sz="1800" dirty="0"/>
              <a:t>Yes.  Although there are multiple changes, they involved different players, as opposed to multiple changes with the same player.</a:t>
            </a:r>
          </a:p>
          <a:p>
            <a:pPr algn="just"/>
            <a:r>
              <a:rPr lang="en-US" sz="1800" dirty="0"/>
              <a:t>For what it is worth, just this past weekend a runner on second was gesturing location to the batter and the third base coach would yell “sit” when he knew the pitcher would throw a change up.  Both are perfectly legal.</a:t>
            </a:r>
          </a:p>
          <a:p>
            <a:pPr algn="just"/>
            <a:r>
              <a:rPr lang="en-US" sz="1800" dirty="0"/>
              <a:t>An umpire would be in error to issue a directive to a coach to stop calling location.</a:t>
            </a:r>
          </a:p>
          <a:p>
            <a:pPr marL="0" indent="0" algn="just">
              <a:buNone/>
            </a:pPr>
            <a:r>
              <a:rPr lang="en-US" sz="1800" dirty="0"/>
              <a:t> </a:t>
            </a:r>
          </a:p>
          <a:p>
            <a:pPr algn="just"/>
            <a:endParaRPr lang="en-US" sz="1800" dirty="0"/>
          </a:p>
        </p:txBody>
      </p:sp>
    </p:spTree>
    <p:extLst>
      <p:ext uri="{BB962C8B-B14F-4D97-AF65-F5344CB8AC3E}">
        <p14:creationId xmlns:p14="http://schemas.microsoft.com/office/powerpoint/2010/main" val="28900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E0572-CCAB-9944-BE33-633EB707B53A}"/>
              </a:ext>
            </a:extLst>
          </p:cNvPr>
          <p:cNvSpPr>
            <a:spLocks noGrp="1"/>
          </p:cNvSpPr>
          <p:nvPr>
            <p:ph idx="1"/>
          </p:nvPr>
        </p:nvSpPr>
        <p:spPr>
          <a:xfrm>
            <a:off x="76200" y="152400"/>
            <a:ext cx="8991600" cy="6705600"/>
          </a:xfrm>
        </p:spPr>
        <p:txBody>
          <a:bodyPr>
            <a:normAutofit fontScale="92500"/>
          </a:bodyPr>
          <a:lstStyle/>
          <a:p>
            <a:pPr marL="0" indent="0" algn="just">
              <a:buNone/>
            </a:pPr>
            <a:r>
              <a:rPr lang="en-US" sz="1800" b="1" u="sng" dirty="0"/>
              <a:t>SITUATION 19:</a:t>
            </a:r>
            <a:r>
              <a:rPr lang="en-US" sz="1800" dirty="0"/>
              <a:t>  An offensive coach is yelling out location of pitches once he sees where the catcher is setting up.  Is this “unsporting conduct?”  Should any warnings be issued? </a:t>
            </a:r>
          </a:p>
          <a:p>
            <a:pPr algn="just"/>
            <a:endParaRPr lang="en-US" sz="1100" b="1" u="sng" dirty="0"/>
          </a:p>
          <a:p>
            <a:pPr marL="0" indent="0" algn="just">
              <a:buNone/>
            </a:pPr>
            <a:r>
              <a:rPr lang="en-US" sz="1800" b="1" u="sng" dirty="0"/>
              <a:t>AR 19</a:t>
            </a:r>
            <a:endParaRPr lang="en-US" sz="1800" dirty="0"/>
          </a:p>
          <a:p>
            <a:pPr algn="just"/>
            <a:r>
              <a:rPr lang="en-US" sz="1800" dirty="0"/>
              <a:t>There is no prohibition on stealing signs, pitches or location; nor is there a prohibition against using that information; provided in both cases it is not done illegally.  Illegally is limited to cases involving the use of electronic equipment, game personnel going where they don’t belong, etc.</a:t>
            </a:r>
          </a:p>
          <a:p>
            <a:pPr algn="just"/>
            <a:r>
              <a:rPr lang="en-US" sz="1800" dirty="0"/>
              <a:t>The solution is for the defensive team to set up later or more subtly.  There are other solutions, but I cannot recommend they be implemented.  Because, as described, there was no illegal conduct, there is nothing for which to issue a warning.  Warnings should only be used when an actual violation occurs and there must be a penalty for a subsequent violation.</a:t>
            </a:r>
          </a:p>
          <a:p>
            <a:pPr algn="just"/>
            <a:endParaRPr lang="en-US" sz="1100" b="1" u="sng" dirty="0"/>
          </a:p>
          <a:p>
            <a:pPr marL="0" indent="0" algn="just">
              <a:buNone/>
            </a:pPr>
            <a:r>
              <a:rPr lang="en-US" sz="1800" b="1" u="sng" dirty="0"/>
              <a:t>SITUATION 20</a:t>
            </a:r>
            <a:endParaRPr lang="en-US" sz="1800" dirty="0"/>
          </a:p>
          <a:p>
            <a:pPr algn="just"/>
            <a:r>
              <a:rPr lang="en-US" sz="1800" dirty="0"/>
              <a:t>B1 comes to bat.  After the first pitch to her, the plate umpire sees she is wearing jewelry.  The plate umpire immediately ejects B1 and her head coach.  Is this correct?</a:t>
            </a:r>
            <a:endParaRPr lang="en-US" sz="1100" dirty="0"/>
          </a:p>
          <a:p>
            <a:pPr marL="0" indent="0" algn="just">
              <a:buNone/>
            </a:pPr>
            <a:r>
              <a:rPr lang="en-US" sz="1100" dirty="0"/>
              <a:t> </a:t>
            </a:r>
          </a:p>
          <a:p>
            <a:pPr marL="0" indent="0" algn="just">
              <a:buNone/>
            </a:pPr>
            <a:r>
              <a:rPr lang="en-US" sz="1800" b="1" u="sng" dirty="0"/>
              <a:t>AR 20</a:t>
            </a:r>
            <a:endParaRPr lang="en-US" sz="1800" dirty="0"/>
          </a:p>
          <a:p>
            <a:pPr algn="just"/>
            <a:r>
              <a:rPr lang="en-US" sz="1800" dirty="0"/>
              <a:t>No.  If a player is wearing jewelry, she should be directed to correct the situation.  She should be allowed a reasonable amount of time to correct it and then may play again.  If she cannot or is unwilling to correct it, then a legal substitute would be required to take her spot.  The only time an ejection would come into the picture is (1) if the same player put the jewelry back on after taking it off (unsporting conduct) or if she had tape covering the jewelry, lied about the fact that jewelry was under the tape and it was later discovered to be jewelry.  In these cases, ejection is an </a:t>
            </a:r>
            <a:r>
              <a:rPr lang="en-US" sz="1800" u="sng" dirty="0"/>
              <a:t>option</a:t>
            </a:r>
            <a:r>
              <a:rPr lang="en-US" sz="1800" dirty="0"/>
              <a:t>, which umpires are not required to exercise.</a:t>
            </a:r>
          </a:p>
          <a:p>
            <a:pPr algn="just"/>
            <a:endParaRPr lang="en-US" sz="1800" dirty="0"/>
          </a:p>
          <a:p>
            <a:pPr marL="0" indent="0" algn="just">
              <a:buNone/>
            </a:pPr>
            <a:endParaRPr lang="en-US" sz="1800" dirty="0"/>
          </a:p>
        </p:txBody>
      </p:sp>
    </p:spTree>
    <p:extLst>
      <p:ext uri="{BB962C8B-B14F-4D97-AF65-F5344CB8AC3E}">
        <p14:creationId xmlns:p14="http://schemas.microsoft.com/office/powerpoint/2010/main" val="128176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EC70D1-DAEE-5B40-BE5F-9627FD6B85D5}"/>
              </a:ext>
            </a:extLst>
          </p:cNvPr>
          <p:cNvSpPr>
            <a:spLocks noGrp="1"/>
          </p:cNvSpPr>
          <p:nvPr>
            <p:ph idx="1"/>
          </p:nvPr>
        </p:nvSpPr>
        <p:spPr>
          <a:xfrm>
            <a:off x="76200" y="152400"/>
            <a:ext cx="8915400" cy="6553200"/>
          </a:xfrm>
        </p:spPr>
        <p:txBody>
          <a:bodyPr>
            <a:normAutofit lnSpcReduction="10000"/>
          </a:bodyPr>
          <a:lstStyle/>
          <a:p>
            <a:pPr algn="just"/>
            <a:endParaRPr lang="en-US" sz="2000" b="1" u="sng" dirty="0"/>
          </a:p>
          <a:p>
            <a:pPr marL="0" indent="0" algn="just">
              <a:buNone/>
            </a:pPr>
            <a:r>
              <a:rPr lang="en-US" sz="2000" b="1" u="sng" dirty="0"/>
              <a:t>SITUATION 21A</a:t>
            </a:r>
            <a:endParaRPr lang="en-US" sz="2000" dirty="0"/>
          </a:p>
          <a:p>
            <a:pPr algn="just"/>
            <a:r>
              <a:rPr lang="en-US" sz="2000" dirty="0"/>
              <a:t>Does the protection that an obstructed runner garners change depending on whether she is obstructed advancing to a base or returning to a base?  </a:t>
            </a:r>
          </a:p>
          <a:p>
            <a:pPr marL="0" indent="0" algn="just">
              <a:buNone/>
            </a:pPr>
            <a:endParaRPr lang="en-US" sz="1600" dirty="0"/>
          </a:p>
          <a:p>
            <a:pPr marL="0" indent="0" algn="just">
              <a:buNone/>
            </a:pPr>
            <a:r>
              <a:rPr lang="en-US" sz="2000" b="1" u="sng" dirty="0"/>
              <a:t>AR 21A</a:t>
            </a:r>
            <a:endParaRPr lang="en-US" sz="2000" dirty="0"/>
          </a:p>
          <a:p>
            <a:pPr algn="just"/>
            <a:r>
              <a:rPr lang="en-US" sz="2000" dirty="0"/>
              <a:t>No.  An obstructed runner is protected between the two bases where the obstruction occurred and to the base she would have reached, in the umpires’ judgment, had she not been obstructed.</a:t>
            </a:r>
          </a:p>
          <a:p>
            <a:pPr marL="0" indent="0" algn="just">
              <a:buNone/>
            </a:pPr>
            <a:endParaRPr lang="en-US" sz="2000" b="1" u="sng" dirty="0"/>
          </a:p>
          <a:p>
            <a:pPr marL="0" indent="0" algn="just">
              <a:buNone/>
            </a:pPr>
            <a:r>
              <a:rPr lang="en-US" sz="2000" b="1" u="sng" dirty="0"/>
              <a:t>SITUATION 21B</a:t>
            </a:r>
            <a:endParaRPr lang="en-US" sz="2000" dirty="0"/>
          </a:p>
          <a:p>
            <a:pPr algn="just"/>
            <a:r>
              <a:rPr lang="en-US" sz="2000" dirty="0"/>
              <a:t>F3 obstructs BR </a:t>
            </a:r>
            <a:r>
              <a:rPr lang="en-US" sz="2000" u="sng" dirty="0"/>
              <a:t>rounding</a:t>
            </a:r>
            <a:r>
              <a:rPr lang="en-US" sz="2000" dirty="0"/>
              <a:t> 1</a:t>
            </a:r>
            <a:r>
              <a:rPr lang="en-US" sz="2000" baseline="30000" dirty="0"/>
              <a:t>st</a:t>
            </a:r>
            <a:r>
              <a:rPr lang="en-US" sz="2000" dirty="0"/>
              <a:t> base on an outfield hit.  F8 charges the ball, fields it cleanly and throws it directed to F6 covering 2</a:t>
            </a:r>
            <a:r>
              <a:rPr lang="en-US" sz="2000" baseline="30000" dirty="0"/>
              <a:t>nd</a:t>
            </a:r>
            <a:r>
              <a:rPr lang="en-US" sz="2000" dirty="0"/>
              <a:t> base.  BR never would have reached 2</a:t>
            </a:r>
            <a:r>
              <a:rPr lang="en-US" sz="2000" baseline="30000" dirty="0"/>
              <a:t>nd</a:t>
            </a:r>
            <a:r>
              <a:rPr lang="en-US" sz="2000" dirty="0"/>
              <a:t> base safely.  As soon as BR is obstructed, her 1</a:t>
            </a:r>
            <a:r>
              <a:rPr lang="en-US" sz="2000" baseline="30000" dirty="0"/>
              <a:t>st</a:t>
            </a:r>
            <a:r>
              <a:rPr lang="en-US" sz="2000" dirty="0"/>
              <a:t> base coach yells “go to 2</a:t>
            </a:r>
            <a:r>
              <a:rPr lang="en-US" sz="2000" baseline="30000" dirty="0"/>
              <a:t>nd</a:t>
            </a:r>
            <a:r>
              <a:rPr lang="en-US" sz="2000" dirty="0"/>
              <a:t> base.”  BR is thrown out at 2</a:t>
            </a:r>
            <a:r>
              <a:rPr lang="en-US" sz="2000" baseline="30000" dirty="0"/>
              <a:t>nd</a:t>
            </a:r>
            <a:r>
              <a:rPr lang="en-US" sz="2000" dirty="0"/>
              <a:t> base.  What is the proper ruling?</a:t>
            </a:r>
          </a:p>
          <a:p>
            <a:pPr algn="just"/>
            <a:endParaRPr lang="en-US" sz="1600" dirty="0"/>
          </a:p>
          <a:p>
            <a:pPr marL="0" indent="0" algn="just">
              <a:buNone/>
            </a:pPr>
            <a:r>
              <a:rPr lang="en-US" sz="2000" b="1" u="sng" dirty="0"/>
              <a:t>AR 21B</a:t>
            </a:r>
            <a:endParaRPr lang="en-US" sz="2000" dirty="0"/>
          </a:p>
          <a:p>
            <a:pPr algn="just"/>
            <a:r>
              <a:rPr lang="en-US" sz="2000" dirty="0"/>
              <a:t>Because BR was protected between 1</a:t>
            </a:r>
            <a:r>
              <a:rPr lang="en-US" sz="2000" baseline="30000" dirty="0"/>
              <a:t>st</a:t>
            </a:r>
            <a:r>
              <a:rPr lang="en-US" sz="2000" dirty="0"/>
              <a:t> and 2</a:t>
            </a:r>
            <a:r>
              <a:rPr lang="en-US" sz="2000" baseline="30000" dirty="0"/>
              <a:t>nd</a:t>
            </a:r>
            <a:r>
              <a:rPr lang="en-US" sz="2000" dirty="0"/>
              <a:t> base and was tagged out between those bases, the ball becomes dead.  The umpires should safely return BR to 1</a:t>
            </a:r>
            <a:r>
              <a:rPr lang="en-US" sz="2000" baseline="30000" dirty="0"/>
              <a:t>st</a:t>
            </a:r>
            <a:r>
              <a:rPr lang="en-US" sz="2000" dirty="0"/>
              <a:t> base</a:t>
            </a:r>
          </a:p>
          <a:p>
            <a:pPr algn="just"/>
            <a:endParaRPr lang="en-US" sz="2000" dirty="0"/>
          </a:p>
          <a:p>
            <a:pPr marL="0" indent="0" algn="just">
              <a:buNone/>
            </a:pPr>
            <a:endParaRPr lang="en-US" sz="2000" dirty="0"/>
          </a:p>
          <a:p>
            <a:pPr algn="just"/>
            <a:endParaRPr lang="en-US" sz="2000" dirty="0"/>
          </a:p>
        </p:txBody>
      </p:sp>
    </p:spTree>
    <p:extLst>
      <p:ext uri="{BB962C8B-B14F-4D97-AF65-F5344CB8AC3E}">
        <p14:creationId xmlns:p14="http://schemas.microsoft.com/office/powerpoint/2010/main" val="181780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125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B3C585-0595-5D4D-A31F-FED8CED0CE0F}"/>
              </a:ext>
            </a:extLst>
          </p:cNvPr>
          <p:cNvSpPr>
            <a:spLocks noGrp="1"/>
          </p:cNvSpPr>
          <p:nvPr>
            <p:ph idx="1"/>
          </p:nvPr>
        </p:nvSpPr>
        <p:spPr>
          <a:xfrm>
            <a:off x="0" y="381000"/>
            <a:ext cx="9144000" cy="6324600"/>
          </a:xfrm>
        </p:spPr>
        <p:txBody>
          <a:bodyPr>
            <a:normAutofit fontScale="85000" lnSpcReduction="20000"/>
          </a:bodyPr>
          <a:lstStyle/>
          <a:p>
            <a:pPr marL="0" indent="0" algn="just">
              <a:buNone/>
            </a:pPr>
            <a:r>
              <a:rPr lang="en-US" sz="2400" b="1" u="sng" dirty="0"/>
              <a:t>SITUATION 21C</a:t>
            </a:r>
            <a:endParaRPr lang="en-US" sz="2400" dirty="0"/>
          </a:p>
          <a:p>
            <a:pPr algn="just"/>
            <a:r>
              <a:rPr lang="en-US" sz="2400" dirty="0"/>
              <a:t>F3 obstructs BR </a:t>
            </a:r>
            <a:r>
              <a:rPr lang="en-US" sz="2400" u="sng" dirty="0"/>
              <a:t>returning</a:t>
            </a:r>
            <a:r>
              <a:rPr lang="en-US" sz="2400" dirty="0"/>
              <a:t> to 1</a:t>
            </a:r>
            <a:r>
              <a:rPr lang="en-US" sz="2400" baseline="30000" dirty="0"/>
              <a:t>st</a:t>
            </a:r>
            <a:r>
              <a:rPr lang="en-US" sz="2400" dirty="0"/>
              <a:t> base on an outfield hit.  F8 charges the ball, fields it cleanly and throws it directed to F6 covering 2</a:t>
            </a:r>
            <a:r>
              <a:rPr lang="en-US" sz="2400" baseline="30000" dirty="0"/>
              <a:t>nd</a:t>
            </a:r>
            <a:r>
              <a:rPr lang="en-US" sz="2400" dirty="0"/>
              <a:t> base.  BR never would have reached 2</a:t>
            </a:r>
            <a:r>
              <a:rPr lang="en-US" sz="2400" baseline="30000" dirty="0"/>
              <a:t>nd</a:t>
            </a:r>
            <a:r>
              <a:rPr lang="en-US" sz="2400" dirty="0"/>
              <a:t> base safely.  As soon as BR is obstructed returning to 1</a:t>
            </a:r>
            <a:r>
              <a:rPr lang="en-US" sz="2400" baseline="30000" dirty="0"/>
              <a:t>st</a:t>
            </a:r>
            <a:r>
              <a:rPr lang="en-US" sz="2400" dirty="0"/>
              <a:t> base, her 1</a:t>
            </a:r>
            <a:r>
              <a:rPr lang="en-US" sz="2400" baseline="30000" dirty="0"/>
              <a:t>st</a:t>
            </a:r>
            <a:r>
              <a:rPr lang="en-US" sz="2400" dirty="0"/>
              <a:t> base coach yells “go to 2</a:t>
            </a:r>
            <a:r>
              <a:rPr lang="en-US" sz="2400" baseline="30000" dirty="0"/>
              <a:t>nd</a:t>
            </a:r>
            <a:r>
              <a:rPr lang="en-US" sz="2400" dirty="0"/>
              <a:t> base.”  BR is thrown out at 2</a:t>
            </a:r>
            <a:r>
              <a:rPr lang="en-US" sz="2400" baseline="30000" dirty="0"/>
              <a:t>nd</a:t>
            </a:r>
            <a:r>
              <a:rPr lang="en-US" sz="2400" dirty="0"/>
              <a:t> base.  Does the ruling differ from Situation / AR 21B?</a:t>
            </a:r>
          </a:p>
          <a:p>
            <a:pPr algn="just"/>
            <a:endParaRPr lang="en-US" sz="1600" dirty="0"/>
          </a:p>
          <a:p>
            <a:pPr marL="0" indent="0" algn="just">
              <a:buNone/>
            </a:pPr>
            <a:r>
              <a:rPr lang="en-US" sz="2400" b="1" u="sng" dirty="0"/>
              <a:t>AR 21C</a:t>
            </a:r>
            <a:endParaRPr lang="en-US" sz="2400" dirty="0"/>
          </a:p>
          <a:p>
            <a:pPr algn="just"/>
            <a:r>
              <a:rPr lang="en-US" sz="2400" dirty="0"/>
              <a:t>No.  An obstructed runner is protected regardless of whether she is advancing to or returning to a base.</a:t>
            </a:r>
          </a:p>
          <a:p>
            <a:pPr algn="just"/>
            <a:endParaRPr lang="en-US" sz="1600" dirty="0"/>
          </a:p>
          <a:p>
            <a:pPr marL="0" indent="0" algn="just">
              <a:buNone/>
            </a:pPr>
            <a:r>
              <a:rPr lang="en-US" sz="2400" b="1" u="sng" dirty="0"/>
              <a:t>SITUATION 21D</a:t>
            </a:r>
            <a:endParaRPr lang="en-US" sz="2400" dirty="0"/>
          </a:p>
          <a:p>
            <a:pPr algn="just"/>
            <a:r>
              <a:rPr lang="en-US" sz="2400" dirty="0"/>
              <a:t>When there is obstruction on BR rounding or returning to 1</a:t>
            </a:r>
            <a:r>
              <a:rPr lang="en-US" sz="2400" baseline="30000" dirty="0"/>
              <a:t>st</a:t>
            </a:r>
            <a:r>
              <a:rPr lang="en-US" sz="2400" dirty="0"/>
              <a:t> base (e.g., on an outfield single), is there any reason the BR shouldn’t attempt to advance to 2</a:t>
            </a:r>
            <a:r>
              <a:rPr lang="en-US" sz="2400" baseline="30000" dirty="0"/>
              <a:t>nd</a:t>
            </a:r>
            <a:r>
              <a:rPr lang="en-US" sz="2400" dirty="0"/>
              <a:t> base?</a:t>
            </a:r>
          </a:p>
          <a:p>
            <a:pPr algn="just"/>
            <a:endParaRPr lang="en-US" sz="1600" dirty="0"/>
          </a:p>
          <a:p>
            <a:pPr marL="0" indent="0" algn="just">
              <a:buNone/>
            </a:pPr>
            <a:r>
              <a:rPr lang="en-US" sz="2400" b="1" u="sng" dirty="0"/>
              <a:t>AR 21D</a:t>
            </a:r>
            <a:endParaRPr lang="en-US" sz="2400" dirty="0"/>
          </a:p>
          <a:p>
            <a:pPr algn="just"/>
            <a:r>
              <a:rPr lang="en-US" sz="2400" dirty="0"/>
              <a:t>No.  Provided BR doesn’t commit an act of interference, miss a base, etc., this is, in essence, a “free play.”  If BR’s advancement draws a poor throw or the ball is misplayed and she reaches 2</a:t>
            </a:r>
            <a:r>
              <a:rPr lang="en-US" sz="2400" baseline="30000" dirty="0"/>
              <a:t>nd</a:t>
            </a:r>
            <a:r>
              <a:rPr lang="en-US" sz="2400" dirty="0"/>
              <a:t> base safely, good for her.  If she’s thrown out by 50 feet after never having a realistic chance of getting to 2</a:t>
            </a:r>
            <a:r>
              <a:rPr lang="en-US" sz="2400" baseline="30000" dirty="0"/>
              <a:t>nd</a:t>
            </a:r>
            <a:r>
              <a:rPr lang="en-US" sz="2400" dirty="0"/>
              <a:t> base safely, the ball is dead and she is returned to 1</a:t>
            </a:r>
            <a:r>
              <a:rPr lang="en-US" sz="2400" baseline="30000" dirty="0"/>
              <a:t>st</a:t>
            </a:r>
            <a:r>
              <a:rPr lang="en-US" sz="2400" dirty="0"/>
              <a:t> base.</a:t>
            </a:r>
          </a:p>
          <a:p>
            <a:endParaRPr lang="en-US" sz="2400" dirty="0"/>
          </a:p>
        </p:txBody>
      </p:sp>
    </p:spTree>
    <p:extLst>
      <p:ext uri="{BB962C8B-B14F-4D97-AF65-F5344CB8AC3E}">
        <p14:creationId xmlns:p14="http://schemas.microsoft.com/office/powerpoint/2010/main" val="145319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6CFC-CFCF-E848-BDFA-FD736B486E5D}"/>
              </a:ext>
            </a:extLst>
          </p:cNvPr>
          <p:cNvSpPr>
            <a:spLocks noGrp="1"/>
          </p:cNvSpPr>
          <p:nvPr>
            <p:ph type="title"/>
          </p:nvPr>
        </p:nvSpPr>
        <p:spPr/>
        <p:txBody>
          <a:bodyPr/>
          <a:lstStyle/>
          <a:p>
            <a:r>
              <a:rPr lang="en-US" dirty="0"/>
              <a:t>TEST PREP</a:t>
            </a:r>
          </a:p>
        </p:txBody>
      </p:sp>
      <p:sp>
        <p:nvSpPr>
          <p:cNvPr id="3" name="Content Placeholder 2">
            <a:extLst>
              <a:ext uri="{FF2B5EF4-FFF2-40B4-BE49-F238E27FC236}">
                <a16:creationId xmlns:a16="http://schemas.microsoft.com/office/drawing/2014/main" id="{5C867696-2B96-2F40-8E33-46A253675674}"/>
              </a:ext>
            </a:extLst>
          </p:cNvPr>
          <p:cNvSpPr>
            <a:spLocks noGrp="1"/>
          </p:cNvSpPr>
          <p:nvPr>
            <p:ph idx="1"/>
          </p:nvPr>
        </p:nvSpPr>
        <p:spPr/>
        <p:txBody>
          <a:bodyPr>
            <a:normAutofit fontScale="92500" lnSpcReduction="20000"/>
          </a:bodyPr>
          <a:lstStyle/>
          <a:p>
            <a:r>
              <a:rPr lang="en-US" dirty="0"/>
              <a:t>Frequently Missed Questions</a:t>
            </a:r>
          </a:p>
          <a:p>
            <a:r>
              <a:rPr lang="en-US" dirty="0"/>
              <a:t>Plays &amp; Interpretations</a:t>
            </a:r>
          </a:p>
          <a:p>
            <a:r>
              <a:rPr lang="en-US" dirty="0"/>
              <a:t>New Rules</a:t>
            </a:r>
          </a:p>
          <a:p>
            <a:pPr lvl="1"/>
            <a:r>
              <a:rPr lang="en-US" dirty="0"/>
              <a:t>Pitcher Set Up</a:t>
            </a:r>
          </a:p>
          <a:p>
            <a:pPr lvl="1"/>
            <a:r>
              <a:rPr lang="en-US" dirty="0"/>
              <a:t>Pitcher Motion</a:t>
            </a:r>
          </a:p>
          <a:p>
            <a:pPr lvl="1"/>
            <a:r>
              <a:rPr lang="en-US" dirty="0"/>
              <a:t>Illegal Pitch</a:t>
            </a:r>
          </a:p>
          <a:p>
            <a:pPr lvl="1"/>
            <a:r>
              <a:rPr lang="en-US" dirty="0"/>
              <a:t>Certification Marks</a:t>
            </a:r>
          </a:p>
          <a:p>
            <a:pPr lvl="1"/>
            <a:r>
              <a:rPr lang="en-US" dirty="0"/>
              <a:t>Metal Cleats</a:t>
            </a:r>
          </a:p>
          <a:p>
            <a:pPr lvl="1"/>
            <a:r>
              <a:rPr lang="en-US" dirty="0"/>
              <a:t>Helmets</a:t>
            </a:r>
          </a:p>
          <a:p>
            <a:r>
              <a:rPr lang="en-US" dirty="0"/>
              <a:t>Mechanics</a:t>
            </a:r>
          </a:p>
        </p:txBody>
      </p:sp>
    </p:spTree>
    <p:extLst>
      <p:ext uri="{BB962C8B-B14F-4D97-AF65-F5344CB8AC3E}">
        <p14:creationId xmlns:p14="http://schemas.microsoft.com/office/powerpoint/2010/main" val="410424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F6DF-3D39-A04E-8150-BFF7A74E6161}"/>
              </a:ext>
            </a:extLst>
          </p:cNvPr>
          <p:cNvSpPr>
            <a:spLocks noGrp="1"/>
          </p:cNvSpPr>
          <p:nvPr>
            <p:ph type="title"/>
          </p:nvPr>
        </p:nvSpPr>
        <p:spPr/>
        <p:txBody>
          <a:bodyPr/>
          <a:lstStyle/>
          <a:p>
            <a:r>
              <a:rPr lang="en-US" dirty="0"/>
              <a:t>CERTIFICATION MARKS</a:t>
            </a:r>
          </a:p>
        </p:txBody>
      </p:sp>
      <p:sp>
        <p:nvSpPr>
          <p:cNvPr id="3" name="Content Placeholder 2">
            <a:extLst>
              <a:ext uri="{FF2B5EF4-FFF2-40B4-BE49-F238E27FC236}">
                <a16:creationId xmlns:a16="http://schemas.microsoft.com/office/drawing/2014/main" id="{3F58276C-1DD8-F546-9014-E209277B0AA8}"/>
              </a:ext>
            </a:extLst>
          </p:cNvPr>
          <p:cNvSpPr>
            <a:spLocks noGrp="1"/>
          </p:cNvSpPr>
          <p:nvPr>
            <p:ph idx="1"/>
          </p:nvPr>
        </p:nvSpPr>
        <p:spPr/>
        <p:txBody>
          <a:bodyPr>
            <a:normAutofit lnSpcReduction="10000"/>
          </a:bodyPr>
          <a:lstStyle/>
          <a:p>
            <a:pPr algn="just"/>
            <a:r>
              <a:rPr lang="en-US" dirty="0"/>
              <a:t>The official bat must bear either: </a:t>
            </a:r>
          </a:p>
          <a:p>
            <a:pPr lvl="1" algn="just"/>
            <a:r>
              <a:rPr lang="en-US" dirty="0"/>
              <a:t>ASA 2000</a:t>
            </a:r>
          </a:p>
          <a:p>
            <a:pPr lvl="1" algn="just"/>
            <a:r>
              <a:rPr lang="en-US" dirty="0"/>
              <a:t>ASA 2004</a:t>
            </a:r>
          </a:p>
          <a:p>
            <a:pPr lvl="1" algn="just"/>
            <a:r>
              <a:rPr lang="en-US" dirty="0"/>
              <a:t>New approved “USA Softball”</a:t>
            </a:r>
          </a:p>
          <a:p>
            <a:pPr algn="just"/>
            <a:r>
              <a:rPr lang="en-US" i="1" dirty="0"/>
              <a:t>NOTE 1</a:t>
            </a:r>
            <a:r>
              <a:rPr lang="en-US" dirty="0"/>
              <a:t>:  Bats with ASA 2013 certification marks are NOT approved for NYSPHSAA play</a:t>
            </a:r>
          </a:p>
          <a:p>
            <a:pPr algn="just"/>
            <a:r>
              <a:rPr lang="en-US" i="1" dirty="0"/>
              <a:t>NOTE 2</a:t>
            </a:r>
            <a:r>
              <a:rPr lang="en-US" dirty="0"/>
              <a:t>:  ASA/USA Softball certification marks are not required for softballs</a:t>
            </a:r>
          </a:p>
          <a:p>
            <a:pPr lvl="1" algn="just"/>
            <a:r>
              <a:rPr lang="en-US" dirty="0"/>
              <a:t>.47 COR &amp; 375 Compression</a:t>
            </a:r>
          </a:p>
          <a:p>
            <a:pPr lvl="1" algn="just"/>
            <a:endParaRPr lang="en-US" dirty="0"/>
          </a:p>
        </p:txBody>
      </p:sp>
    </p:spTree>
    <p:extLst>
      <p:ext uri="{BB962C8B-B14F-4D97-AF65-F5344CB8AC3E}">
        <p14:creationId xmlns:p14="http://schemas.microsoft.com/office/powerpoint/2010/main" val="87179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HELMETS</a:t>
            </a:r>
          </a:p>
        </p:txBody>
      </p:sp>
      <p:sp>
        <p:nvSpPr>
          <p:cNvPr id="3" name="Content Placeholder 2"/>
          <p:cNvSpPr>
            <a:spLocks noGrp="1"/>
          </p:cNvSpPr>
          <p:nvPr>
            <p:ph idx="1"/>
          </p:nvPr>
        </p:nvSpPr>
        <p:spPr>
          <a:xfrm>
            <a:off x="0" y="1600200"/>
            <a:ext cx="9067800" cy="4525963"/>
          </a:xfrm>
        </p:spPr>
        <p:txBody>
          <a:bodyPr>
            <a:normAutofit/>
          </a:bodyPr>
          <a:lstStyle/>
          <a:p>
            <a:pPr algn="just"/>
            <a:r>
              <a:rPr lang="en-US" dirty="0"/>
              <a:t>Helmets shall have a non-glare (not mirror-like) surface</a:t>
            </a:r>
          </a:p>
          <a:p>
            <a:pPr lvl="1" algn="just"/>
            <a:r>
              <a:rPr lang="en-US" dirty="0"/>
              <a:t>The difference between “shiny” and “mirror-like” is apparent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PITCHER’S SET-UP</a:t>
            </a:r>
          </a:p>
        </p:txBody>
      </p:sp>
      <p:sp>
        <p:nvSpPr>
          <p:cNvPr id="3" name="Content Placeholder 2"/>
          <p:cNvSpPr>
            <a:spLocks noGrp="1"/>
          </p:cNvSpPr>
          <p:nvPr>
            <p:ph idx="1"/>
          </p:nvPr>
        </p:nvSpPr>
        <p:spPr>
          <a:xfrm>
            <a:off x="76200" y="1600200"/>
            <a:ext cx="9067800" cy="4525963"/>
          </a:xfrm>
        </p:spPr>
        <p:txBody>
          <a:bodyPr/>
          <a:lstStyle/>
          <a:p>
            <a:pPr algn="just"/>
            <a:r>
              <a:rPr lang="en-US" dirty="0"/>
              <a:t>The pitcher shall take a position with her pivot foot in contact with the pitcher’s plate and her non-pivot foot in contact with </a:t>
            </a:r>
            <a:r>
              <a:rPr lang="en-US" b="1" i="1" u="sng" dirty="0"/>
              <a:t>or</a:t>
            </a:r>
            <a:r>
              <a:rPr lang="en-US" dirty="0"/>
              <a:t> behind the pitcher’s plate</a:t>
            </a:r>
          </a:p>
          <a:p>
            <a:pPr lvl="1" algn="just"/>
            <a:r>
              <a:rPr lang="en-US" dirty="0"/>
              <a:t>Pitcher is no longer required to start with both feet on the pitcher’s plate</a:t>
            </a:r>
          </a:p>
          <a:p>
            <a:pPr lvl="1" algn="just"/>
            <a:r>
              <a:rPr lang="en-US" dirty="0"/>
              <a:t>Pitcher must still be </a:t>
            </a:r>
            <a:r>
              <a:rPr lang="en-US" i="1" dirty="0"/>
              <a:t>within</a:t>
            </a:r>
            <a:r>
              <a:rPr lang="en-US" dirty="0"/>
              <a:t> 24-inch pitcher’s plate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58FD5A-9F35-2440-A920-06084F49E510}"/>
              </a:ext>
            </a:extLst>
          </p:cNvPr>
          <p:cNvPicPr>
            <a:picLocks noChangeAspect="1"/>
          </p:cNvPicPr>
          <p:nvPr/>
        </p:nvPicPr>
        <p:blipFill>
          <a:blip r:embed="rId2"/>
          <a:stretch>
            <a:fillRect/>
          </a:stretch>
        </p:blipFill>
        <p:spPr>
          <a:xfrm>
            <a:off x="1880234" y="0"/>
            <a:ext cx="5383530" cy="6858000"/>
          </a:xfrm>
          <a:prstGeom prst="rect">
            <a:avLst/>
          </a:prstGeom>
        </p:spPr>
      </p:pic>
    </p:spTree>
    <p:extLst>
      <p:ext uri="{BB962C8B-B14F-4D97-AF65-F5344CB8AC3E}">
        <p14:creationId xmlns:p14="http://schemas.microsoft.com/office/powerpoint/2010/main" val="116682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88DDB-D880-4842-A907-CF75971E7BA8}"/>
              </a:ext>
            </a:extLst>
          </p:cNvPr>
          <p:cNvSpPr>
            <a:spLocks noGrp="1"/>
          </p:cNvSpPr>
          <p:nvPr>
            <p:ph type="title"/>
          </p:nvPr>
        </p:nvSpPr>
        <p:spPr/>
        <p:txBody>
          <a:bodyPr/>
          <a:lstStyle/>
          <a:p>
            <a:r>
              <a:rPr lang="en-US" dirty="0"/>
              <a:t>PITCHER’S MOTION</a:t>
            </a:r>
          </a:p>
        </p:txBody>
      </p:sp>
      <p:sp>
        <p:nvSpPr>
          <p:cNvPr id="3" name="Content Placeholder 2">
            <a:extLst>
              <a:ext uri="{FF2B5EF4-FFF2-40B4-BE49-F238E27FC236}">
                <a16:creationId xmlns:a16="http://schemas.microsoft.com/office/drawing/2014/main" id="{765FDD99-05B9-7044-A23A-6FCE563D657D}"/>
              </a:ext>
            </a:extLst>
          </p:cNvPr>
          <p:cNvSpPr>
            <a:spLocks noGrp="1"/>
          </p:cNvSpPr>
          <p:nvPr>
            <p:ph idx="1"/>
          </p:nvPr>
        </p:nvSpPr>
        <p:spPr>
          <a:xfrm>
            <a:off x="0" y="1600200"/>
            <a:ext cx="9144000" cy="4525963"/>
          </a:xfrm>
        </p:spPr>
        <p:txBody>
          <a:bodyPr/>
          <a:lstStyle/>
          <a:p>
            <a:pPr algn="just"/>
            <a:r>
              <a:rPr lang="en-US" dirty="0"/>
              <a:t>A backwards step may be taken before, simultaneous with or after the hands are brought together</a:t>
            </a:r>
          </a:p>
          <a:p>
            <a:pPr lvl="1" algn="just"/>
            <a:r>
              <a:rPr lang="en-US" i="1" dirty="0"/>
              <a:t>COMMENT:  “</a:t>
            </a:r>
            <a:r>
              <a:rPr lang="en-US" dirty="0"/>
              <a:t>Allows pitchers to take a backward step from the pitcher’s plate”</a:t>
            </a:r>
          </a:p>
        </p:txBody>
      </p:sp>
    </p:spTree>
    <p:extLst>
      <p:ext uri="{BB962C8B-B14F-4D97-AF65-F5344CB8AC3E}">
        <p14:creationId xmlns:p14="http://schemas.microsoft.com/office/powerpoint/2010/main" val="395230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TotalTime>
  <Words>4111</Words>
  <Application>Microsoft Office PowerPoint</Application>
  <PresentationFormat>On-screen Show (4:3)</PresentationFormat>
  <Paragraphs>334</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Cambria</vt:lpstr>
      <vt:lpstr>Office Theme</vt:lpstr>
      <vt:lpstr>NYSSO  TRAINING PRESENTATION</vt:lpstr>
      <vt:lpstr>EXPECTATIONS</vt:lpstr>
      <vt:lpstr>PowerPoint Presentation</vt:lpstr>
      <vt:lpstr>PowerPoint Presentation</vt:lpstr>
      <vt:lpstr>CERTIFICATION MARKS</vt:lpstr>
      <vt:lpstr>HELMETS</vt:lpstr>
      <vt:lpstr>PITCHER’S SET-UP</vt:lpstr>
      <vt:lpstr>PowerPoint Presentation</vt:lpstr>
      <vt:lpstr>PITCHER’S MOTION</vt:lpstr>
      <vt:lpstr>PITCHER’S MOTION</vt:lpstr>
      <vt:lpstr>ILLEGAL PITCH</vt:lpstr>
      <vt:lpstr>METAL CLEATS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POSITION – Hit to Center or Left Field or to Right Field Where it is Clear Batter-Runner Will Not Advance to 2nd Base -  “The Rim” </vt:lpstr>
      <vt:lpstr>“A” POSITION – Single to Right Field and Batter-Runner May Advance “The Buttonhook” </vt:lpstr>
      <vt:lpstr>“B” POSITION – All Movements </vt:lpstr>
      <vt:lpstr>OBSTRUCTION </vt:lpstr>
      <vt:lpstr>OBSTRUCTION </vt:lpstr>
      <vt:lpstr>MODIFIED “C” POSITION R3 on 3rd Base Only R3 on 3rd &amp; R1 on 1st Base 2 Outs &amp; Full Count with Bases Loaded or R2 on 2nd Base &amp; R1 on 1st Base </vt:lpstr>
      <vt:lpstr>PowerPoint Presentation</vt:lpstr>
      <vt:lpstr>PowerPoint Presentation</vt:lpstr>
      <vt:lpstr>MECHANICS POINTS OF EMPHASIS</vt:lpstr>
      <vt:lpstr>PowerPoint Presentation</vt:lpstr>
      <vt:lpstr>PLAYS &amp; INTERPRETATIONS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 PREP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NYSSO  TRAINING PRESENTATION</dc:title>
  <dc:creator>Brad White</dc:creator>
  <cp:lastModifiedBy>Russ Medina</cp:lastModifiedBy>
  <cp:revision>4</cp:revision>
  <dcterms:created xsi:type="dcterms:W3CDTF">2020-02-01T12:47:52Z</dcterms:created>
  <dcterms:modified xsi:type="dcterms:W3CDTF">2020-02-18T20:31:18Z</dcterms:modified>
</cp:coreProperties>
</file>