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9" r:id="rId2"/>
    <p:sldId id="258" r:id="rId3"/>
    <p:sldId id="261" r:id="rId4"/>
    <p:sldId id="303" r:id="rId5"/>
    <p:sldId id="302" r:id="rId6"/>
    <p:sldId id="304" r:id="rId7"/>
    <p:sldId id="305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7" r:id="rId19"/>
    <p:sldId id="299" r:id="rId20"/>
    <p:sldId id="278" r:id="rId21"/>
    <p:sldId id="301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D9C79763-56BD-428C-8DA8-265DDCE125F7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EAC5461-CF6D-4711-89D7-ACDAC840F8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31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29556D3-E3A5-4CD9-AC4A-7C7269C7D1B8}" type="slidenum">
              <a:rPr lang="en-US" sz="1200">
                <a:latin typeface="Calibri" panose="020F0502020204030204" pitchFamily="34" charset="0"/>
              </a:rPr>
              <a:pPr eaLnBrk="1" hangingPunct="1"/>
              <a:t>24</a:t>
            </a:fld>
            <a:endParaRPr 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7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B162FA-FA28-4AEC-BA19-EAE578BEEE76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BF2C0-95A8-4559-A5D7-824D373D0A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7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9E9DF-E62B-4C18-8881-EC68F529F425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5EAC5-9194-42A4-B64C-8B0352055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8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20716-98EF-4B34-8BAE-1893E6339C7D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D7BC-219D-4B20-ABB4-7D6CEB2EA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3FA1-7F40-4601-A073-7141E3EE57D2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8214A-2421-4D31-8537-15E77312D9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9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47F323-D2D3-40E0-960D-5D2510D7C9C3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3F4CB-9410-46E4-A10E-774DA32C9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38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0C22F-50E4-49EB-A266-13C6E3D4395B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A8488-0CAF-4B36-AF6E-A5C810250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63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7B483B-EF87-4EA5-B8C8-CD6D259E1AFF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B36E1-479A-4041-B928-9CE1568640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08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22D86-1607-41AD-B875-F8C995B81A54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4689D-7EF0-40BD-BE11-849DEBBCBF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51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B3821B-9D8F-439D-BE5C-E9649F8DCEBA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7797F-FF5A-45B9-A0AA-A058F230EB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3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17C75-C078-4D22-8608-3FB91CD84029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81A0C-2246-4CAB-A2A7-D75F8733C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48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9A71A-4DA8-421B-A5EA-30B49F849539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8B2A3-E151-40B7-A122-E692FE299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6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fld id="{CE85F8B0-F612-41C2-871C-951AC8C3CECE}" type="datetimeFigureOut">
              <a:rPr lang="en-US"/>
              <a:pPr/>
              <a:t>12/19/2018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</a:lstStyle>
          <a:p>
            <a:fld id="{A14FA39F-D0F7-454C-B54F-E5C1E04AD2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7" r:id="rId2"/>
    <p:sldLayoutId id="2147483732" r:id="rId3"/>
    <p:sldLayoutId id="2147483733" r:id="rId4"/>
    <p:sldLayoutId id="2147483734" r:id="rId5"/>
    <p:sldLayoutId id="2147483735" r:id="rId6"/>
    <p:sldLayoutId id="2147483728" r:id="rId7"/>
    <p:sldLayoutId id="2147483736" r:id="rId8"/>
    <p:sldLayoutId id="2147483737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hl=en&amp;sa=X&amp;tbo=d&amp;biw=1366&amp;bih=622&amp;tbm=isch&amp;tbnid=Y5plUuMBv4ZbTM:&amp;imgrefurl=http://www.zazzle.com/girls+softball+flyers&amp;docid=QxQABjLouS7J1M&amp;imgurl=http://rlv.zcache.com/girl_softball_baseball_player_graphic_flyers-rd86c01bd1c47459a943f5727dcf1855a_vgvs0_8byvr_216.jpg&amp;w=216&amp;h=216&amp;ei=DIkjUfPpJ6rD0QGq0YGwBw&amp;zoom=1&amp;ved=1t:3588,r:49,s:0,i:240&amp;iact=rc&amp;dur=422&amp;sig=106264461898223253710&amp;page=3&amp;tbnh=172&amp;tbnw=172&amp;start=49&amp;ndsp=28&amp;tx=95&amp;ty=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imgres?start=281&amp;hl=en&amp;sa=X&amp;tbo=d&amp;biw=1366&amp;bih=622&amp;tbm=isch&amp;tbnid=J9d9ewTBvJ7j8M:&amp;imgrefurl=http://www.newvilleborough.com/news/single-post/big-spring-girls-playing-for-state-championship/&amp;docid=ofJih-HPmNa7bM&amp;imgurl=http://www.newvilleborough.com/FILES/fastpitch-softball-clipart-08.jpg&amp;w=155&amp;h=250&amp;ei=dYkjUfuBLuqw0AHuroDAAw&amp;zoom=1&amp;ved=1t:3588,r:90,s:200,i:274&amp;iact=rc&amp;dur=2407&amp;sig=106264461898223253710&amp;page=12&amp;tbnh=182&amp;tbnw=113&amp;ndsp=26&amp;tx=49&amp;ty=8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hl=en&amp;sa=X&amp;tbo=d&amp;biw=1366&amp;bih=622&amp;tbm=isch&amp;tbnid=Y5plUuMBv4ZbTM:&amp;imgrefurl=http://www.zazzle.com/girls+softball+flyers&amp;docid=QxQABjLouS7J1M&amp;imgurl=http://rlv.zcache.com/girl_softball_baseball_player_graphic_flyers-rd86c01bd1c47459a943f5727dcf1855a_vgvs0_8byvr_216.jpg&amp;w=216&amp;h=216&amp;ei=DIkjUfPpJ6rD0QGq0YGwBw&amp;zoom=1&amp;ved=1t:3588,r:49,s:0,i:240&amp;iact=rc&amp;dur=422&amp;sig=106264461898223253710&amp;page=3&amp;tbnh=172&amp;tbnw=172&amp;start=49&amp;ndsp=28&amp;tx=95&amp;ty=76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start=281&amp;hl=en&amp;sa=X&amp;tbo=d&amp;biw=1366&amp;bih=622&amp;tbm=isch&amp;tbnid=J9d9ewTBvJ7j8M:&amp;imgrefurl=http://www.newvilleborough.com/news/single-post/big-spring-girls-playing-for-state-championship/&amp;docid=ofJih-HPmNa7bM&amp;imgurl=http://www.newvilleborough.com/FILES/fastpitch-softball-clipart-08.jpg&amp;w=155&amp;h=250&amp;ei=dYkjUfuBLuqw0AHuroDAAw&amp;zoom=1&amp;ved=1t:3588,r:90,s:200,i:274&amp;iact=rc&amp;dur=2407&amp;sig=106264461898223253710&amp;page=12&amp;tbnh=182&amp;tbnw=113&amp;ndsp=26&amp;tx=49&amp;ty=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start=281&amp;hl=en&amp;sa=X&amp;tbo=d&amp;biw=1366&amp;bih=622&amp;tbm=isch&amp;tbnid=J9d9ewTBvJ7j8M:&amp;imgrefurl=http://www.newvilleborough.com/news/single-post/big-spring-girls-playing-for-state-championship/&amp;docid=ofJih-HPmNa7bM&amp;imgurl=http://www.newvilleborough.com/FILES/fastpitch-softball-clipart-08.jpg&amp;w=155&amp;h=250&amp;ei=dYkjUfuBLuqw0AHuroDAAw&amp;zoom=1&amp;ved=1t:3588,r:90,s:200,i:274&amp;iact=rc&amp;dur=2407&amp;sig=106264461898223253710&amp;page=12&amp;tbnh=182&amp;tbnw=113&amp;ndsp=26&amp;tx=49&amp;ty=82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start=111&amp;hl=en&amp;sa=X&amp;tbo=d&amp;biw=1366&amp;bih=622&amp;tbm=isch&amp;tbnid=OCmJqe-gUMMP4M:&amp;imgrefurl=http://www.softballisforgirls.com/&amp;docid=p0VMQz_mENjFOM&amp;imgurl=http://3.bp.blogspot.com/-f85dBPxqVnE/UKqkQD6aMII/AAAAAAAAAIs/fvTCoNmaY0o/s1600/fastpitch-softball-clipart-02.jpg&amp;w=221&amp;h=250&amp;ei=kq0jUZVUiKjQAfiOgZAI&amp;zoom=1&amp;ved=1t:3588,r:14,s:100,i:46&amp;iact=rc&amp;dur=1864&amp;sig=106264461898223253710&amp;page=6&amp;tbnh=172&amp;tbnw=151&amp;ndsp=25&amp;tx=68&amp;ty=8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KH9C092PZYnTqM&amp;tbnid=S7Hj4L2HG6EPdM:&amp;ved=0CAUQjRw&amp;url=http://users.rowan.edu/~benede36/Expert_Page.html&amp;ei=264jUcPgN4fH0wHHgoGgCw&amp;bvm=bv.42553238,d.dmQ&amp;psig=AFQjCNHiBiVa55eR_7OPSENyvjNFalanvQ&amp;ust=1361379373112806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/imgres?start=281&amp;hl=en&amp;sa=X&amp;tbo=d&amp;biw=1366&amp;bih=622&amp;tbm=isch&amp;tbnid=J9d9ewTBvJ7j8M:&amp;imgrefurl=http://www.newvilleborough.com/news/single-post/big-spring-girls-playing-for-state-championship/&amp;docid=ofJih-HPmNa7bM&amp;imgurl=http://www.newvilleborough.com/FILES/fastpitch-softball-clipart-08.jpg&amp;w=155&amp;h=250&amp;ei=dYkjUfuBLuqw0AHuroDAAw&amp;zoom=1&amp;ved=1t:3588,r:90,s:200,i:274&amp;iact=rc&amp;dur=2407&amp;sig=106264461898223253710&amp;page=12&amp;tbnh=182&amp;tbnw=113&amp;ndsp=26&amp;tx=49&amp;ty=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start=111&amp;hl=en&amp;sa=X&amp;tbo=d&amp;biw=1366&amp;bih=622&amp;tbm=isch&amp;tbnid=OCmJqe-gUMMP4M:&amp;imgrefurl=http://www.softballisforgirls.com/&amp;docid=p0VMQz_mENjFOM&amp;imgurl=http://3.bp.blogspot.com/-f85dBPxqVnE/UKqkQD6aMII/AAAAAAAAAIs/fvTCoNmaY0o/s1600/fastpitch-softball-clipart-02.jpg&amp;w=221&amp;h=250&amp;ei=kq0jUZVUiKjQAfiOgZAI&amp;zoom=1&amp;ved=1t:3588,r:14,s:100,i:46&amp;iact=rc&amp;dur=1864&amp;sig=106264461898223253710&amp;page=6&amp;tbnh=172&amp;tbnw=151&amp;ndsp=25&amp;tx=68&amp;ty=89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source=images&amp;cd=&amp;cad=rja&amp;docid=s_qLvd6KlQVyyM&amp;tbnid=R8HHlhzxUOjNTM:&amp;ved=0CAgQjRwwAA&amp;url=http://littlemissfun46.blogspot.com/2010/05/softball.html&amp;ei=t6wjUZF-6urSAbzagbgL&amp;psig=AFQjCNEZVCHnsK6USfSz9_TRFTiPZaOmgQ&amp;ust=1361378871055754" TargetMode="External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l2oSTl4iJX7_eM&amp;tbnid=4rBACmbjjANJWM:&amp;ved=0CAUQjRw&amp;url=http://www2.neenah.k12.wi.us/cl/newsletter/S03B3178F&amp;ei=D_cjUaueGPHV0gGJnoDwDQ&amp;bvm=bv.42553238,d.dmQ&amp;psig=AFQjCNHig1iF5r7M7TNMIBN-197Cj-w2jg&amp;ust=1361397602923972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m/imgres?start=111&amp;hl=en&amp;sa=X&amp;tbo=d&amp;biw=1366&amp;bih=622&amp;tbm=isch&amp;tbnid=OCmJqe-gUMMP4M:&amp;imgrefurl=http://www.softballisforgirls.com/&amp;docid=p0VMQz_mENjFOM&amp;imgurl=http://3.bp.blogspot.com/-f85dBPxqVnE/UKqkQD6aMII/AAAAAAAAAIs/fvTCoNmaY0o/s1600/fastpitch-softball-clipart-02.jpg&amp;w=221&amp;h=250&amp;ei=kq0jUZVUiKjQAfiOgZAI&amp;zoom=1&amp;ved=1t:3588,r:14,s:100,i:46&amp;iact=rc&amp;dur=1864&amp;sig=106264461898223253710&amp;page=6&amp;tbnh=172&amp;tbnw=151&amp;ndsp=25&amp;tx=68&amp;ty=8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hl=en&amp;sa=X&amp;tbo=d&amp;biw=1366&amp;bih=622&amp;tbm=isch&amp;tbnid=d7Btg349KHJNfM:&amp;imgrefurl=http://fastpitchsoftball.com/softball-clipart/&amp;docid=bbh-ZOYnPePJGM&amp;imgurl=http://fastpitchsoftball.com/wp-content/uploads/2011/11/012.jpg&amp;w=1800&amp;h=1134&amp;ei=NPQjUZK-Ku2u0AGN2IDgDQ&amp;zoom=1&amp;ved=1t:3588,r:31,s:0,i:186&amp;iact=rc&amp;dur=994&amp;sig=106264461898223253710&amp;page=2&amp;tbnh=174&amp;tbnw=277&amp;start=19&amp;ndsp=26&amp;tx=109&amp;ty=56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KH9C092PZYnTqM&amp;tbnid=S7Hj4L2HG6EPdM:&amp;ved=0CAUQjRw&amp;url=http://users.rowan.edu/~benede36/Expert_Page.html&amp;ei=264jUcPgN4fH0wHHgoGgCw&amp;bvm=bv.42553238,d.dmQ&amp;psig=AFQjCNHiBiVa55eR_7OPSENyvjNFalanvQ&amp;ust=1361379373112806" TargetMode="Externa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2362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Lineup Card 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Management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772400" cy="544513"/>
          </a:xfrm>
        </p:spPr>
        <p:txBody>
          <a:bodyPr/>
          <a:lstStyle/>
          <a:p>
            <a:pPr marR="0" eaLnBrk="1" hangingPunct="1"/>
            <a:r>
              <a:rPr lang="en-US"/>
              <a:t>SUP 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pPr eaLnBrk="1" hangingPunct="1"/>
            <a:r>
              <a:rPr lang="en-US"/>
              <a:t>All substitutions</a:t>
            </a:r>
          </a:p>
          <a:p>
            <a:pPr eaLnBrk="1" hangingPunct="1"/>
            <a:r>
              <a:rPr lang="en-US"/>
              <a:t>All re-entries</a:t>
            </a:r>
          </a:p>
          <a:p>
            <a:pPr eaLnBrk="1" hangingPunct="1"/>
            <a:r>
              <a:rPr lang="en-US"/>
              <a:t>All defensive conferences</a:t>
            </a:r>
          </a:p>
          <a:p>
            <a:pPr eaLnBrk="1" hangingPunct="1"/>
            <a:r>
              <a:rPr lang="en-US"/>
              <a:t>All offensive conferences</a:t>
            </a:r>
          </a:p>
          <a:p>
            <a:pPr eaLnBrk="1" hangingPunct="1"/>
            <a:r>
              <a:rPr lang="en-US"/>
              <a:t>All defensive changes</a:t>
            </a:r>
          </a:p>
          <a:p>
            <a:pPr eaLnBrk="1" hangingPunct="1"/>
            <a:r>
              <a:rPr lang="en-US"/>
              <a:t>All changes concerning the DP or FLEX</a:t>
            </a:r>
          </a:p>
          <a:p>
            <a:pPr eaLnBrk="1" hangingPunct="1"/>
            <a:r>
              <a:rPr lang="en-US"/>
              <a:t>All warnings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ea typeface="+mj-ea"/>
                <a:cs typeface="+mj-cs"/>
              </a:rPr>
              <a:t>What must be recorded?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859536"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ea typeface="+mn-ea"/>
              </a:rPr>
              <a:t>Never accept or allow changes that are illegal.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859536"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ea typeface="+mn-ea"/>
              </a:rPr>
              <a:t>When accepting changes, take your lineup card out and ask the coach to remain with you while you record changes.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859536"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ea typeface="+mn-ea"/>
              </a:rPr>
              <a:t>Confirm the changes by repeating the names and numbers back to the coach.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859536"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ea typeface="+mn-ea"/>
              </a:rPr>
              <a:t>Take one change at a time.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859536"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ea typeface="+mn-ea"/>
              </a:rPr>
              <a:t>Check to make sure players entering the game are wearing the same numbers listed on the card.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3200" i="1" dirty="0">
                <a:ea typeface="+mj-ea"/>
                <a:cs typeface="+mj-cs"/>
              </a:rPr>
            </a:br>
            <a:r>
              <a:rPr lang="en-US" sz="3200" i="1" dirty="0">
                <a:ea typeface="+mj-ea"/>
                <a:cs typeface="+mj-cs"/>
              </a:rPr>
              <a:t>When accepting a lineup card change:</a:t>
            </a:r>
            <a:br>
              <a:rPr lang="en-US" sz="3200" i="1" dirty="0">
                <a:ea typeface="+mj-ea"/>
                <a:cs typeface="+mj-cs"/>
              </a:rPr>
            </a:br>
            <a:endParaRPr lang="en-US" sz="3200" u="sng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609600"/>
            <a:ext cx="8153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ea typeface="+mj-ea"/>
                <a:cs typeface="+mj-cs"/>
              </a:rPr>
              <a:t>Tracking the players movement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534400" cy="4495800"/>
          </a:xfrm>
        </p:spPr>
        <p:txBody>
          <a:bodyPr/>
          <a:lstStyle/>
          <a:p>
            <a:pPr lvl="2" algn="ctr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180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000"/>
              <a:t>The coach substitutes 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000"/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000"/>
              <a:t>   	       Tammy Rogers # 8 for Mary Smith #4 .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00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000"/>
              <a:t>The plate umpire would: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000"/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000"/>
              <a:t>   Locate Tammy Rogers # 8 on the line up card 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000"/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/>
              <a:t>                               circle #   8 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900"/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/>
              <a:t>	           and then place # </a:t>
            </a:r>
            <a:r>
              <a:rPr lang="en-US" sz="1900">
                <a:solidFill>
                  <a:srgbClr val="FF0000"/>
                </a:solidFill>
              </a:rPr>
              <a:t>8</a:t>
            </a:r>
            <a:r>
              <a:rPr lang="en-US" sz="1900"/>
              <a:t> in Mary Smith</a:t>
            </a:r>
            <a:r>
              <a:rPr lang="ja-JP" altLang="en-US" sz="1900"/>
              <a:t>’</a:t>
            </a:r>
            <a:r>
              <a:rPr lang="en-US" altLang="ja-JP" sz="1900"/>
              <a:t>s slot.	</a:t>
            </a:r>
          </a:p>
          <a:p>
            <a:pPr lvl="2"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/>
          </a:p>
          <a:p>
            <a:pPr lvl="2"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/>
              <a:t>												</a:t>
            </a:r>
          </a:p>
          <a:p>
            <a:pPr lvl="2" eaLnBrk="1" hangingPunct="1">
              <a:lnSpc>
                <a:spcPct val="80000"/>
              </a:lnSpc>
            </a:pPr>
            <a:endParaRPr lang="en-US" sz="1800"/>
          </a:p>
          <a:p>
            <a:pPr eaLnBrk="1" hangingPunct="1">
              <a:lnSpc>
                <a:spcPct val="80000"/>
              </a:lnSpc>
            </a:pPr>
            <a:endParaRPr lang="en-US" sz="2300"/>
          </a:p>
        </p:txBody>
      </p:sp>
      <p:sp>
        <p:nvSpPr>
          <p:cNvPr id="6" name="Flowchart: Connector 5"/>
          <p:cNvSpPr/>
          <p:nvPr/>
        </p:nvSpPr>
        <p:spPr>
          <a:xfrm>
            <a:off x="4038600" y="39624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6780213" cy="540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10200" y="838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  <a:latin typeface="Lucida Sans Unicode" panose="020B0602030504020204" pitchFamily="34" charset="0"/>
              </a:rPr>
              <a:t>8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3429000" y="4800600"/>
            <a:ext cx="381000" cy="381000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/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          An </a:t>
            </a:r>
            <a:r>
              <a:rPr lang="ja-JP" altLang="en-US"/>
              <a:t>“</a:t>
            </a:r>
            <a:r>
              <a:rPr lang="en-US" altLang="ja-JP"/>
              <a:t>X</a:t>
            </a:r>
            <a:r>
              <a:rPr lang="ja-JP" altLang="en-US"/>
              <a:t>”</a:t>
            </a:r>
            <a:r>
              <a:rPr lang="en-US" altLang="ja-JP"/>
              <a:t> in the DP slot means the FLEX is     	      playing </a:t>
            </a:r>
            <a:r>
              <a:rPr lang="en-US" altLang="ja-JP" b="1" i="1"/>
              <a:t>offense </a:t>
            </a:r>
            <a:r>
              <a:rPr lang="en-US" altLang="ja-JP"/>
              <a:t>(batting) for the DP.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          An </a:t>
            </a:r>
            <a:r>
              <a:rPr lang="ja-JP" altLang="en-US"/>
              <a:t>“</a:t>
            </a:r>
            <a:r>
              <a:rPr lang="en-US" altLang="ja-JP"/>
              <a:t>X</a:t>
            </a:r>
            <a:r>
              <a:rPr lang="ja-JP" altLang="en-US"/>
              <a:t>”</a:t>
            </a:r>
            <a:r>
              <a:rPr lang="en-US" altLang="ja-JP"/>
              <a:t> in the FLEX slot means the DP is 	     playing </a:t>
            </a:r>
            <a:r>
              <a:rPr lang="en-US" altLang="ja-JP" b="1" i="1"/>
              <a:t>defense </a:t>
            </a:r>
            <a:r>
              <a:rPr lang="en-US" altLang="ja-JP"/>
              <a:t>(fielding) for the FLEX.</a:t>
            </a:r>
          </a:p>
          <a:p>
            <a:pPr eaLnBrk="1" hangingPunct="1"/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effectLst/>
                <a:ea typeface="+mj-ea"/>
                <a:cs typeface="+mj-cs"/>
              </a:rPr>
              <a:t>To track the DP or FLEX use an “</a:t>
            </a:r>
            <a:r>
              <a:rPr lang="en-US" sz="3200" u="sng" dirty="0" err="1">
                <a:effectLst/>
                <a:ea typeface="+mj-ea"/>
                <a:cs typeface="+mj-cs"/>
              </a:rPr>
              <a:t>X”instead</a:t>
            </a:r>
            <a:r>
              <a:rPr lang="en-US" sz="3200" u="sng" dirty="0">
                <a:effectLst/>
                <a:ea typeface="+mj-ea"/>
                <a:cs typeface="+mj-cs"/>
              </a:rPr>
              <a:t> of a number</a:t>
            </a:r>
          </a:p>
        </p:txBody>
      </p:sp>
      <p:pic>
        <p:nvPicPr>
          <p:cNvPr id="27651" name="Picture 3" descr="https://encrypted-tbn1.gstatic.com/images?q=tbn:ANd9GcQ7LtfyLlIAQgzL2EiLDoWJYgnE9UKq96nGBLZH24enK2WpJhX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https://encrypted-tbn1.gstatic.com/images?q=tbn:ANd9GcTbxz-cFAmlAJ2zimlfrtA4VXGyMn2dY7HwMwdUKiLu7irs-8n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782638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4800600"/>
          </a:xfrm>
        </p:spPr>
        <p:txBody>
          <a:bodyPr/>
          <a:lstStyle/>
          <a:p>
            <a:pPr eaLnBrk="1" hangingPunct="1"/>
            <a:r>
              <a:rPr lang="en-US" sz="2500"/>
              <a:t>An </a:t>
            </a:r>
            <a:r>
              <a:rPr lang="ja-JP" altLang="en-US" sz="2500"/>
              <a:t>“</a:t>
            </a:r>
            <a:r>
              <a:rPr lang="en-US" altLang="ja-JP" sz="2500"/>
              <a:t>X</a:t>
            </a:r>
            <a:r>
              <a:rPr lang="ja-JP" altLang="en-US" sz="2500"/>
              <a:t>”</a:t>
            </a:r>
            <a:r>
              <a:rPr lang="en-US" altLang="ja-JP" sz="2500"/>
              <a:t>  that is circled in the line up indicates that the team is playing with 10 players.</a:t>
            </a:r>
          </a:p>
          <a:p>
            <a:pPr eaLnBrk="1" hangingPunct="1"/>
            <a:endParaRPr lang="en-US" sz="2500"/>
          </a:p>
          <a:p>
            <a:pPr eaLnBrk="1" hangingPunct="1"/>
            <a:r>
              <a:rPr lang="en-US" sz="2500"/>
              <a:t>A circled </a:t>
            </a:r>
            <a:r>
              <a:rPr lang="ja-JP" altLang="en-US" sz="2500"/>
              <a:t>“</a:t>
            </a:r>
            <a:r>
              <a:rPr lang="en-US" altLang="ja-JP" sz="2500"/>
              <a:t>X</a:t>
            </a:r>
            <a:r>
              <a:rPr lang="ja-JP" altLang="en-US" sz="2500"/>
              <a:t>”</a:t>
            </a:r>
            <a:r>
              <a:rPr lang="en-US" altLang="ja-JP" sz="2500"/>
              <a:t>  in the DP slot, indicates that the FLEX was batting</a:t>
            </a:r>
            <a:r>
              <a:rPr lang="en-US" altLang="ja-JP" sz="2500" b="1" i="1"/>
              <a:t> (offense</a:t>
            </a:r>
            <a:r>
              <a:rPr lang="en-US" altLang="ja-JP" sz="2500"/>
              <a:t> ) for the DP and she is now fielding only </a:t>
            </a:r>
            <a:r>
              <a:rPr lang="en-US" altLang="ja-JP" sz="2500" b="1" i="1"/>
              <a:t>(defense).</a:t>
            </a:r>
          </a:p>
          <a:p>
            <a:pPr eaLnBrk="1" hangingPunct="1"/>
            <a:endParaRPr lang="en-US" sz="2500"/>
          </a:p>
          <a:p>
            <a:pPr eaLnBrk="1" hangingPunct="1"/>
            <a:r>
              <a:rPr lang="en-US" sz="2500"/>
              <a:t>A circled </a:t>
            </a:r>
            <a:r>
              <a:rPr lang="ja-JP" altLang="en-US" sz="2500"/>
              <a:t>“</a:t>
            </a:r>
            <a:r>
              <a:rPr lang="en-US" altLang="ja-JP" sz="2500"/>
              <a:t>X</a:t>
            </a:r>
            <a:r>
              <a:rPr lang="ja-JP" altLang="en-US" sz="2500"/>
              <a:t>”</a:t>
            </a:r>
            <a:r>
              <a:rPr lang="en-US" altLang="ja-JP" sz="2500"/>
              <a:t>  in the FLEX slot, indicates that the DP was playing </a:t>
            </a:r>
            <a:r>
              <a:rPr lang="en-US" altLang="ja-JP" sz="2500" b="1" i="1"/>
              <a:t>defense</a:t>
            </a:r>
            <a:r>
              <a:rPr lang="en-US" altLang="ja-JP" sz="2500"/>
              <a:t>  for the FLEX  at one time but she is now only hitting</a:t>
            </a:r>
            <a:r>
              <a:rPr lang="en-US" altLang="ja-JP" sz="2500" b="1" i="1"/>
              <a:t>(offense), </a:t>
            </a:r>
            <a:r>
              <a:rPr lang="en-US" altLang="ja-JP" sz="2500"/>
              <a:t>or she may play defense for someone else.</a:t>
            </a:r>
          </a:p>
          <a:p>
            <a:pPr eaLnBrk="1" hangingPunct="1"/>
            <a:endParaRPr lang="en-US" sz="250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50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5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ea typeface="+mj-ea"/>
                <a:cs typeface="+mj-cs"/>
              </a:rPr>
              <a:t>DP/FLEX: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/>
              <a:t>The DP/FLEX can leave her slot in the lineup &amp; return to that same slot once (re-entry).</a:t>
            </a:r>
          </a:p>
          <a:p>
            <a:pPr eaLnBrk="1" hangingPunct="1">
              <a:lnSpc>
                <a:spcPct val="80000"/>
              </a:lnSpc>
            </a:pPr>
            <a:endParaRPr lang="en-US" sz="2300"/>
          </a:p>
          <a:p>
            <a:pPr eaLnBrk="1" hangingPunct="1">
              <a:lnSpc>
                <a:spcPct val="80000"/>
              </a:lnSpc>
            </a:pPr>
            <a:r>
              <a:rPr lang="en-US" sz="2300"/>
              <a:t>Each player may use each other</a:t>
            </a:r>
            <a:r>
              <a:rPr lang="ja-JP" altLang="en-US" sz="2300"/>
              <a:t>’</a:t>
            </a:r>
            <a:r>
              <a:rPr lang="en-US" altLang="ja-JP" sz="2300"/>
              <a:t>s slot in the lineup but not at the same time.</a:t>
            </a:r>
            <a:endParaRPr lang="en-US" altLang="ja-JP" sz="2300" b="1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2300"/>
          </a:p>
          <a:p>
            <a:pPr eaLnBrk="1" hangingPunct="1">
              <a:lnSpc>
                <a:spcPct val="80000"/>
              </a:lnSpc>
            </a:pPr>
            <a:r>
              <a:rPr lang="en-US" sz="2300"/>
              <a:t>DP can play defense for any of the other 9 players in the lineup . </a:t>
            </a:r>
          </a:p>
          <a:p>
            <a:pPr eaLnBrk="1" hangingPunct="1">
              <a:lnSpc>
                <a:spcPct val="80000"/>
              </a:lnSpc>
            </a:pPr>
            <a:endParaRPr lang="en-US" sz="2300"/>
          </a:p>
          <a:p>
            <a:pPr eaLnBrk="1" hangingPunct="1">
              <a:lnSpc>
                <a:spcPct val="80000"/>
              </a:lnSpc>
            </a:pPr>
            <a:r>
              <a:rPr lang="en-US" sz="2300"/>
              <a:t>The DP and FLEX </a:t>
            </a:r>
            <a:r>
              <a:rPr lang="en-US" sz="2300" b="1"/>
              <a:t>can be on defense at the </a:t>
            </a:r>
            <a:r>
              <a:rPr lang="en-US" sz="2300"/>
              <a:t>same time.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2300"/>
          </a:p>
          <a:p>
            <a:pPr eaLnBrk="1" hangingPunct="1">
              <a:lnSpc>
                <a:spcPct val="80000"/>
              </a:lnSpc>
            </a:pPr>
            <a:r>
              <a:rPr lang="en-US" sz="2300"/>
              <a:t>The FLEX can only play offense for the DP . 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2300"/>
          </a:p>
          <a:p>
            <a:pPr eaLnBrk="1" hangingPunct="1">
              <a:lnSpc>
                <a:spcPct val="80000"/>
              </a:lnSpc>
            </a:pPr>
            <a:r>
              <a:rPr lang="en-US" sz="2300"/>
              <a:t>The DP </a:t>
            </a:r>
            <a:r>
              <a:rPr lang="en-US" sz="2300" b="1"/>
              <a:t>cannot be on offense at the same time as the FLEX.</a:t>
            </a:r>
            <a:endParaRPr lang="en-US" sz="23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ea typeface="+mj-ea"/>
                <a:cs typeface="+mj-cs"/>
              </a:rPr>
              <a:t>DP/FLEX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ea typeface="+mn-ea"/>
                <a:cs typeface="+mn-cs"/>
              </a:rPr>
              <a:t>The starters are the first 9 or 10 players listed on the lineup card.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ea typeface="+mn-ea"/>
                <a:cs typeface="+mn-cs"/>
              </a:rPr>
              <a:t>Starters </a:t>
            </a:r>
            <a:r>
              <a:rPr lang="en-US" b="1" dirty="0">
                <a:ea typeface="+mn-ea"/>
                <a:cs typeface="+mn-cs"/>
              </a:rPr>
              <a:t>can not </a:t>
            </a:r>
            <a:r>
              <a:rPr lang="en-US" dirty="0">
                <a:ea typeface="+mn-ea"/>
                <a:cs typeface="+mn-cs"/>
              </a:rPr>
              <a:t>change slots on the lineup card.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ea typeface="+mn-ea"/>
                <a:cs typeface="+mn-cs"/>
              </a:rPr>
              <a:t>Starters have been in the game once.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ea typeface="+mn-ea"/>
                <a:cs typeface="+mn-cs"/>
              </a:rPr>
              <a:t>Once a starter is circled, she may not reenter at any time.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                         Review  </a:t>
            </a:r>
            <a:br>
              <a:rPr lang="en-US" sz="3200" dirty="0">
                <a:ea typeface="+mj-ea"/>
                <a:cs typeface="+mj-cs"/>
              </a:rPr>
            </a:br>
            <a:r>
              <a:rPr lang="en-US" sz="3200" u="sng" dirty="0">
                <a:ea typeface="+mj-ea"/>
                <a:cs typeface="+mj-cs"/>
              </a:rPr>
              <a:t>Starters: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eaLnBrk="1" hangingPunct="1"/>
            <a:r>
              <a:rPr lang="en-US"/>
              <a:t>Substitutes are listed on the bottom of the lineup card.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Substitutes who are circled have entered the game.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Substitutes who are in the game (circled)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b="1"/>
              <a:t>	may not </a:t>
            </a:r>
            <a:r>
              <a:rPr lang="en-US"/>
              <a:t>re-enter the game.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                          Review </a:t>
            </a:r>
            <a:br>
              <a:rPr lang="en-US" sz="3200" dirty="0">
                <a:ea typeface="+mj-ea"/>
                <a:cs typeface="+mj-cs"/>
              </a:rPr>
            </a:br>
            <a:r>
              <a:rPr lang="en-US" sz="3200" u="sng" dirty="0">
                <a:ea typeface="+mj-ea"/>
                <a:cs typeface="+mj-cs"/>
              </a:rPr>
              <a:t>Substitutes: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981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>
                <a:ea typeface="+mj-ea"/>
                <a:cs typeface="+mj-cs"/>
              </a:rPr>
              <a:t>Examples</a:t>
            </a:r>
            <a:r>
              <a:rPr lang="en-US" dirty="0">
                <a:ea typeface="+mj-ea"/>
                <a:cs typeface="+mj-cs"/>
              </a:rPr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5900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200"/>
              <a:t> First, last names, uniform numbers and position of starting players, listed in the order in which they are to bat.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20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200" i="1"/>
              <a:t>    Exception: First names may be omitted from the written lineup card as long as they are printed on the card</a:t>
            </a:r>
            <a:r>
              <a:rPr lang="ja-JP" altLang="en-US" sz="2200" i="1"/>
              <a:t>’</a:t>
            </a:r>
            <a:r>
              <a:rPr lang="en-US" altLang="ja-JP" sz="2200" i="1"/>
              <a:t>s roster</a:t>
            </a:r>
            <a:r>
              <a:rPr lang="en-US" altLang="ja-JP" sz="2200"/>
              <a:t>.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20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200"/>
              <a:t> First, last names and uniform numbers of all eligible substitutes.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20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200"/>
              <a:t> First and last name of the head coach, or co-head coaches.</a:t>
            </a:r>
          </a:p>
          <a:p>
            <a:pPr eaLnBrk="1" hangingPunct="1">
              <a:lnSpc>
                <a:spcPct val="80000"/>
              </a:lnSpc>
            </a:pPr>
            <a:endParaRPr lang="en-US" sz="22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ea typeface="+mj-ea"/>
                <a:cs typeface="+mj-cs"/>
              </a:rPr>
              <a:t>The following information shall be recorded on the lineup card:</a:t>
            </a:r>
            <a:br>
              <a:rPr lang="en-US" dirty="0">
                <a:ea typeface="+mj-ea"/>
                <a:cs typeface="+mj-cs"/>
              </a:rPr>
            </a:br>
            <a:endParaRPr lang="en-US" u="sng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After reviewing the lineup card and accepting it from the coach as official, the coach asks the following question.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Can I change the lineup card to use DP/FLEX?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Your answer: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</a:t>
            </a:r>
            <a:r>
              <a:rPr lang="en-US" i="1"/>
              <a:t>Coach you can not add the 10</a:t>
            </a:r>
            <a:r>
              <a:rPr lang="en-US" i="1" baseline="30000"/>
              <a:t>th</a:t>
            </a:r>
            <a:r>
              <a:rPr lang="en-US" i="1"/>
              <a:t> player to the lineup.  This needed to be done before the lineup was submitted as official.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u="sng" dirty="0">
                <a:ea typeface="+mj-ea"/>
                <a:cs typeface="+mj-cs"/>
              </a:rPr>
              <a:t>First Change: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533400" y="228600"/>
            <a:ext cx="8077200" cy="6324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sz="1800">
              <a:latin typeface="Lucida Sans Unicode" panose="020B0602030504020204" pitchFamily="34" charset="0"/>
            </a:endParaRPr>
          </a:p>
        </p:txBody>
      </p:sp>
      <p:sp>
        <p:nvSpPr>
          <p:cNvPr id="34818" name="Line 3"/>
          <p:cNvSpPr>
            <a:spLocks noChangeShapeType="1"/>
          </p:cNvSpPr>
          <p:nvPr/>
        </p:nvSpPr>
        <p:spPr bwMode="auto">
          <a:xfrm>
            <a:off x="533400" y="68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533400" y="1600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5334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>
            <a:off x="533400" y="2514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533400" y="2971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>
            <a:off x="533400" y="2971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>
            <a:off x="533400" y="34290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>
            <a:off x="533400" y="3886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1066800" y="3048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609600" y="6858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1.</a:t>
            </a:r>
            <a:endParaRPr lang="en-US"/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609600" y="1676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3.</a:t>
            </a:r>
            <a:endParaRPr lang="en-US"/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609600" y="2133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4.</a:t>
            </a:r>
            <a:endParaRPr lang="en-US"/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533400" y="4343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1143000" y="304800"/>
            <a:ext cx="739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Pos.</a:t>
            </a:r>
            <a:endParaRPr lang="en-US"/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>
            <a:off x="1828800" y="3048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9"/>
          <p:cNvSpPr txBox="1">
            <a:spLocks noChangeArrowheads="1"/>
          </p:cNvSpPr>
          <p:nvPr/>
        </p:nvSpPr>
        <p:spPr bwMode="auto">
          <a:xfrm>
            <a:off x="2514600" y="3048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 b="1"/>
              <a:t>Name</a:t>
            </a:r>
            <a:endParaRPr lang="en-US" sz="1800"/>
          </a:p>
        </p:txBody>
      </p:sp>
      <p:sp>
        <p:nvSpPr>
          <p:cNvPr id="34835" name="Line 20"/>
          <p:cNvSpPr>
            <a:spLocks noChangeShapeType="1"/>
          </p:cNvSpPr>
          <p:nvPr/>
        </p:nvSpPr>
        <p:spPr bwMode="auto">
          <a:xfrm>
            <a:off x="5181600" y="3048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6172200" y="304800"/>
            <a:ext cx="180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 b="1"/>
              <a:t>Substitutions</a:t>
            </a:r>
            <a:endParaRPr lang="en-US" sz="2000"/>
          </a:p>
        </p:txBody>
      </p:sp>
      <p:sp>
        <p:nvSpPr>
          <p:cNvPr id="34837" name="Line 22"/>
          <p:cNvSpPr>
            <a:spLocks noChangeShapeType="1"/>
          </p:cNvSpPr>
          <p:nvPr/>
        </p:nvSpPr>
        <p:spPr bwMode="auto">
          <a:xfrm>
            <a:off x="4343400" y="3048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Text Box 23"/>
          <p:cNvSpPr txBox="1">
            <a:spLocks noChangeArrowheads="1"/>
          </p:cNvSpPr>
          <p:nvPr/>
        </p:nvSpPr>
        <p:spPr bwMode="auto">
          <a:xfrm>
            <a:off x="4572000" y="304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 b="1"/>
              <a:t>#</a:t>
            </a:r>
          </a:p>
        </p:txBody>
      </p:sp>
      <p:sp>
        <p:nvSpPr>
          <p:cNvPr id="34839" name="Text Box 24"/>
          <p:cNvSpPr txBox="1">
            <a:spLocks noChangeArrowheads="1"/>
          </p:cNvSpPr>
          <p:nvPr/>
        </p:nvSpPr>
        <p:spPr bwMode="auto">
          <a:xfrm>
            <a:off x="609600" y="121920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2.</a:t>
            </a:r>
          </a:p>
        </p:txBody>
      </p:sp>
      <p:sp>
        <p:nvSpPr>
          <p:cNvPr id="34840" name="Text Box 25"/>
          <p:cNvSpPr txBox="1">
            <a:spLocks noChangeArrowheads="1"/>
          </p:cNvSpPr>
          <p:nvPr/>
        </p:nvSpPr>
        <p:spPr bwMode="auto">
          <a:xfrm>
            <a:off x="1295400" y="685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34841" name="Text Box 26"/>
          <p:cNvSpPr txBox="1">
            <a:spLocks noChangeArrowheads="1"/>
          </p:cNvSpPr>
          <p:nvPr/>
        </p:nvSpPr>
        <p:spPr bwMode="auto">
          <a:xfrm>
            <a:off x="1295400" y="1193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5</a:t>
            </a:r>
            <a:endParaRPr lang="en-US"/>
          </a:p>
        </p:txBody>
      </p:sp>
      <p:sp>
        <p:nvSpPr>
          <p:cNvPr id="34842" name="Text Box 27"/>
          <p:cNvSpPr txBox="1">
            <a:spLocks noChangeArrowheads="1"/>
          </p:cNvSpPr>
          <p:nvPr/>
        </p:nvSpPr>
        <p:spPr bwMode="auto">
          <a:xfrm>
            <a:off x="609600" y="25908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5.</a:t>
            </a:r>
          </a:p>
        </p:txBody>
      </p:sp>
      <p:sp>
        <p:nvSpPr>
          <p:cNvPr id="34843" name="Text Box 28"/>
          <p:cNvSpPr txBox="1">
            <a:spLocks noChangeArrowheads="1"/>
          </p:cNvSpPr>
          <p:nvPr/>
        </p:nvSpPr>
        <p:spPr bwMode="auto">
          <a:xfrm>
            <a:off x="533400" y="48768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10.</a:t>
            </a:r>
          </a:p>
        </p:txBody>
      </p:sp>
      <p:sp>
        <p:nvSpPr>
          <p:cNvPr id="34844" name="Text Box 29"/>
          <p:cNvSpPr txBox="1">
            <a:spLocks noChangeArrowheads="1"/>
          </p:cNvSpPr>
          <p:nvPr/>
        </p:nvSpPr>
        <p:spPr bwMode="auto">
          <a:xfrm>
            <a:off x="609600" y="3048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6.</a:t>
            </a:r>
          </a:p>
        </p:txBody>
      </p:sp>
      <p:sp>
        <p:nvSpPr>
          <p:cNvPr id="34845" name="Text Box 30"/>
          <p:cNvSpPr txBox="1">
            <a:spLocks noChangeArrowheads="1"/>
          </p:cNvSpPr>
          <p:nvPr/>
        </p:nvSpPr>
        <p:spPr bwMode="auto">
          <a:xfrm>
            <a:off x="609600" y="35052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7.</a:t>
            </a:r>
          </a:p>
        </p:txBody>
      </p:sp>
      <p:sp>
        <p:nvSpPr>
          <p:cNvPr id="34846" name="Text Box 31"/>
          <p:cNvSpPr txBox="1">
            <a:spLocks noChangeArrowheads="1"/>
          </p:cNvSpPr>
          <p:nvPr/>
        </p:nvSpPr>
        <p:spPr bwMode="auto">
          <a:xfrm>
            <a:off x="609600" y="3962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8.</a:t>
            </a:r>
          </a:p>
        </p:txBody>
      </p:sp>
      <p:sp>
        <p:nvSpPr>
          <p:cNvPr id="34847" name="Text Box 32"/>
          <p:cNvSpPr txBox="1">
            <a:spLocks noChangeArrowheads="1"/>
          </p:cNvSpPr>
          <p:nvPr/>
        </p:nvSpPr>
        <p:spPr bwMode="auto">
          <a:xfrm>
            <a:off x="609600" y="4419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/>
              <a:t>9.</a:t>
            </a:r>
          </a:p>
        </p:txBody>
      </p:sp>
      <p:sp>
        <p:nvSpPr>
          <p:cNvPr id="34848" name="Line 33"/>
          <p:cNvSpPr>
            <a:spLocks noChangeShapeType="1"/>
          </p:cNvSpPr>
          <p:nvPr/>
        </p:nvSpPr>
        <p:spPr bwMode="auto">
          <a:xfrm>
            <a:off x="533400" y="5943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34"/>
          <p:cNvSpPr>
            <a:spLocks noChangeShapeType="1"/>
          </p:cNvSpPr>
          <p:nvPr/>
        </p:nvSpPr>
        <p:spPr bwMode="auto">
          <a:xfrm>
            <a:off x="533400" y="55626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35"/>
          <p:cNvSpPr>
            <a:spLocks noChangeShapeType="1"/>
          </p:cNvSpPr>
          <p:nvPr/>
        </p:nvSpPr>
        <p:spPr bwMode="auto">
          <a:xfrm>
            <a:off x="533400" y="5257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36"/>
          <p:cNvSpPr>
            <a:spLocks noChangeShapeType="1"/>
          </p:cNvSpPr>
          <p:nvPr/>
        </p:nvSpPr>
        <p:spPr bwMode="auto">
          <a:xfrm>
            <a:off x="533400" y="4800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Text Box 37"/>
          <p:cNvSpPr txBox="1">
            <a:spLocks noChangeArrowheads="1"/>
          </p:cNvSpPr>
          <p:nvPr/>
        </p:nvSpPr>
        <p:spPr bwMode="auto">
          <a:xfrm>
            <a:off x="3733800" y="52578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Substitutes</a:t>
            </a:r>
            <a:endParaRPr lang="en-US" sz="2000" b="1"/>
          </a:p>
        </p:txBody>
      </p:sp>
      <p:sp>
        <p:nvSpPr>
          <p:cNvPr id="34853" name="Line 38"/>
          <p:cNvSpPr>
            <a:spLocks noChangeShapeType="1"/>
          </p:cNvSpPr>
          <p:nvPr/>
        </p:nvSpPr>
        <p:spPr bwMode="auto">
          <a:xfrm>
            <a:off x="533400" y="6248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Text Box 39"/>
          <p:cNvSpPr txBox="1">
            <a:spLocks noChangeArrowheads="1"/>
          </p:cNvSpPr>
          <p:nvPr/>
        </p:nvSpPr>
        <p:spPr bwMode="auto">
          <a:xfrm>
            <a:off x="1295400" y="1600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2</a:t>
            </a:r>
            <a:endParaRPr lang="en-US"/>
          </a:p>
        </p:txBody>
      </p:sp>
      <p:sp>
        <p:nvSpPr>
          <p:cNvPr id="34855" name="Text Box 40"/>
          <p:cNvSpPr txBox="1">
            <a:spLocks noChangeArrowheads="1"/>
          </p:cNvSpPr>
          <p:nvPr/>
        </p:nvSpPr>
        <p:spPr bwMode="auto">
          <a:xfrm>
            <a:off x="1219200" y="21336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4</a:t>
            </a:r>
          </a:p>
        </p:txBody>
      </p:sp>
      <p:sp>
        <p:nvSpPr>
          <p:cNvPr id="34856" name="Text Box 42"/>
          <p:cNvSpPr txBox="1">
            <a:spLocks noChangeArrowheads="1"/>
          </p:cNvSpPr>
          <p:nvPr/>
        </p:nvSpPr>
        <p:spPr bwMode="auto">
          <a:xfrm>
            <a:off x="1295400" y="4343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6</a:t>
            </a:r>
          </a:p>
        </p:txBody>
      </p:sp>
      <p:sp>
        <p:nvSpPr>
          <p:cNvPr id="34857" name="Text Box 43"/>
          <p:cNvSpPr txBox="1">
            <a:spLocks noChangeArrowheads="1"/>
          </p:cNvSpPr>
          <p:nvPr/>
        </p:nvSpPr>
        <p:spPr bwMode="auto">
          <a:xfrm>
            <a:off x="1295400" y="3886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9</a:t>
            </a:r>
          </a:p>
        </p:txBody>
      </p:sp>
      <p:sp>
        <p:nvSpPr>
          <p:cNvPr id="34858" name="Text Box 44"/>
          <p:cNvSpPr txBox="1">
            <a:spLocks noChangeArrowheads="1"/>
          </p:cNvSpPr>
          <p:nvPr/>
        </p:nvSpPr>
        <p:spPr bwMode="auto">
          <a:xfrm>
            <a:off x="1295400" y="2590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7</a:t>
            </a:r>
          </a:p>
        </p:txBody>
      </p:sp>
      <p:sp>
        <p:nvSpPr>
          <p:cNvPr id="34859" name="Text Box 45"/>
          <p:cNvSpPr txBox="1">
            <a:spLocks noChangeArrowheads="1"/>
          </p:cNvSpPr>
          <p:nvPr/>
        </p:nvSpPr>
        <p:spPr bwMode="auto">
          <a:xfrm>
            <a:off x="1295400" y="2971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8</a:t>
            </a:r>
          </a:p>
        </p:txBody>
      </p:sp>
      <p:sp>
        <p:nvSpPr>
          <p:cNvPr id="34860" name="Text Box 46"/>
          <p:cNvSpPr txBox="1">
            <a:spLocks noChangeArrowheads="1"/>
          </p:cNvSpPr>
          <p:nvPr/>
        </p:nvSpPr>
        <p:spPr bwMode="auto">
          <a:xfrm>
            <a:off x="1295400" y="3429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/>
              <a:t>3</a:t>
            </a:r>
          </a:p>
        </p:txBody>
      </p:sp>
      <p:sp>
        <p:nvSpPr>
          <p:cNvPr id="34861" name="Text Box 47"/>
          <p:cNvSpPr txBox="1">
            <a:spLocks noChangeArrowheads="1"/>
          </p:cNvSpPr>
          <p:nvPr/>
        </p:nvSpPr>
        <p:spPr bwMode="auto">
          <a:xfrm>
            <a:off x="4572000" y="685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4</a:t>
            </a:r>
          </a:p>
        </p:txBody>
      </p:sp>
      <p:sp>
        <p:nvSpPr>
          <p:cNvPr id="34862" name="Text Box 48"/>
          <p:cNvSpPr txBox="1">
            <a:spLocks noChangeArrowheads="1"/>
          </p:cNvSpPr>
          <p:nvPr/>
        </p:nvSpPr>
        <p:spPr bwMode="auto">
          <a:xfrm>
            <a:off x="4572000" y="1143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7</a:t>
            </a:r>
          </a:p>
        </p:txBody>
      </p:sp>
      <p:sp>
        <p:nvSpPr>
          <p:cNvPr id="34863" name="Text Box 49"/>
          <p:cNvSpPr txBox="1">
            <a:spLocks noChangeArrowheads="1"/>
          </p:cNvSpPr>
          <p:nvPr/>
        </p:nvSpPr>
        <p:spPr bwMode="auto">
          <a:xfrm>
            <a:off x="4419600" y="1600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18</a:t>
            </a:r>
          </a:p>
        </p:txBody>
      </p:sp>
      <p:sp>
        <p:nvSpPr>
          <p:cNvPr id="34864" name="Text Box 50"/>
          <p:cNvSpPr txBox="1">
            <a:spLocks noChangeArrowheads="1"/>
          </p:cNvSpPr>
          <p:nvPr/>
        </p:nvSpPr>
        <p:spPr bwMode="auto">
          <a:xfrm>
            <a:off x="4419600" y="20574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10</a:t>
            </a:r>
          </a:p>
        </p:txBody>
      </p:sp>
      <p:sp>
        <p:nvSpPr>
          <p:cNvPr id="34865" name="Text Box 51"/>
          <p:cNvSpPr txBox="1">
            <a:spLocks noChangeArrowheads="1"/>
          </p:cNvSpPr>
          <p:nvPr/>
        </p:nvSpPr>
        <p:spPr bwMode="auto">
          <a:xfrm>
            <a:off x="4572000" y="2514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6</a:t>
            </a:r>
          </a:p>
        </p:txBody>
      </p:sp>
      <p:sp>
        <p:nvSpPr>
          <p:cNvPr id="34866" name="Text Box 52"/>
          <p:cNvSpPr txBox="1">
            <a:spLocks noChangeArrowheads="1"/>
          </p:cNvSpPr>
          <p:nvPr/>
        </p:nvSpPr>
        <p:spPr bwMode="auto">
          <a:xfrm>
            <a:off x="4419600" y="29718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15</a:t>
            </a:r>
          </a:p>
        </p:txBody>
      </p:sp>
      <p:sp>
        <p:nvSpPr>
          <p:cNvPr id="34867" name="Text Box 53"/>
          <p:cNvSpPr txBox="1">
            <a:spLocks noChangeArrowheads="1"/>
          </p:cNvSpPr>
          <p:nvPr/>
        </p:nvSpPr>
        <p:spPr bwMode="auto">
          <a:xfrm>
            <a:off x="4419600" y="34290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14</a:t>
            </a:r>
          </a:p>
        </p:txBody>
      </p:sp>
      <p:sp>
        <p:nvSpPr>
          <p:cNvPr id="34868" name="Text Box 54"/>
          <p:cNvSpPr txBox="1">
            <a:spLocks noChangeArrowheads="1"/>
          </p:cNvSpPr>
          <p:nvPr/>
        </p:nvSpPr>
        <p:spPr bwMode="auto">
          <a:xfrm>
            <a:off x="4495800" y="3886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21</a:t>
            </a:r>
          </a:p>
        </p:txBody>
      </p:sp>
      <p:sp>
        <p:nvSpPr>
          <p:cNvPr id="34869" name="Text Box 55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3</a:t>
            </a:r>
            <a:endParaRPr lang="en-US"/>
          </a:p>
        </p:txBody>
      </p:sp>
      <p:sp>
        <p:nvSpPr>
          <p:cNvPr id="34870" name="Line 57"/>
          <p:cNvSpPr>
            <a:spLocks noChangeShapeType="1"/>
          </p:cNvSpPr>
          <p:nvPr/>
        </p:nvSpPr>
        <p:spPr bwMode="auto">
          <a:xfrm>
            <a:off x="4495800" y="5638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Text Box 58"/>
          <p:cNvSpPr txBox="1">
            <a:spLocks noChangeArrowheads="1"/>
          </p:cNvSpPr>
          <p:nvPr/>
        </p:nvSpPr>
        <p:spPr bwMode="auto">
          <a:xfrm>
            <a:off x="1889125" y="649288"/>
            <a:ext cx="1843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Mary Smith</a:t>
            </a:r>
            <a:endParaRPr lang="en-US"/>
          </a:p>
        </p:txBody>
      </p:sp>
      <p:sp>
        <p:nvSpPr>
          <p:cNvPr id="34872" name="Text Box 60"/>
          <p:cNvSpPr txBox="1">
            <a:spLocks noChangeArrowheads="1"/>
          </p:cNvSpPr>
          <p:nvPr/>
        </p:nvSpPr>
        <p:spPr bwMode="auto">
          <a:xfrm>
            <a:off x="1889125" y="1106488"/>
            <a:ext cx="2124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Laura Adams</a:t>
            </a:r>
            <a:endParaRPr lang="en-US"/>
          </a:p>
        </p:txBody>
      </p:sp>
      <p:sp>
        <p:nvSpPr>
          <p:cNvPr id="34873" name="Text Box 61"/>
          <p:cNvSpPr txBox="1">
            <a:spLocks noChangeArrowheads="1"/>
          </p:cNvSpPr>
          <p:nvPr/>
        </p:nvSpPr>
        <p:spPr bwMode="auto">
          <a:xfrm>
            <a:off x="1889125" y="1563688"/>
            <a:ext cx="2049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Donna Hicks</a:t>
            </a:r>
            <a:endParaRPr lang="en-US"/>
          </a:p>
        </p:txBody>
      </p:sp>
      <p:sp>
        <p:nvSpPr>
          <p:cNvPr id="34874" name="Text Box 62"/>
          <p:cNvSpPr txBox="1">
            <a:spLocks noChangeArrowheads="1"/>
          </p:cNvSpPr>
          <p:nvPr/>
        </p:nvSpPr>
        <p:spPr bwMode="auto">
          <a:xfrm>
            <a:off x="1965325" y="2020888"/>
            <a:ext cx="2359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Sally Sylvester</a:t>
            </a:r>
            <a:endParaRPr lang="en-US"/>
          </a:p>
        </p:txBody>
      </p:sp>
      <p:sp>
        <p:nvSpPr>
          <p:cNvPr id="34875" name="Text Box 63"/>
          <p:cNvSpPr txBox="1">
            <a:spLocks noChangeArrowheads="1"/>
          </p:cNvSpPr>
          <p:nvPr/>
        </p:nvSpPr>
        <p:spPr bwMode="auto">
          <a:xfrm>
            <a:off x="1889125" y="2478088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Lisa Marshall</a:t>
            </a:r>
            <a:endParaRPr lang="en-US"/>
          </a:p>
        </p:txBody>
      </p:sp>
      <p:sp>
        <p:nvSpPr>
          <p:cNvPr id="34876" name="Text Box 64"/>
          <p:cNvSpPr txBox="1">
            <a:spLocks noChangeArrowheads="1"/>
          </p:cNvSpPr>
          <p:nvPr/>
        </p:nvSpPr>
        <p:spPr bwMode="auto">
          <a:xfrm>
            <a:off x="1812925" y="3392488"/>
            <a:ext cx="2284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Karla Williams</a:t>
            </a:r>
          </a:p>
        </p:txBody>
      </p:sp>
      <p:sp>
        <p:nvSpPr>
          <p:cNvPr id="34877" name="Text Box 65"/>
          <p:cNvSpPr txBox="1">
            <a:spLocks noChangeArrowheads="1"/>
          </p:cNvSpPr>
          <p:nvPr/>
        </p:nvSpPr>
        <p:spPr bwMode="auto">
          <a:xfrm>
            <a:off x="1889125" y="2935288"/>
            <a:ext cx="205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Dee Sanders</a:t>
            </a:r>
            <a:endParaRPr lang="en-US"/>
          </a:p>
        </p:txBody>
      </p:sp>
      <p:sp>
        <p:nvSpPr>
          <p:cNvPr id="34878" name="Text Box 66"/>
          <p:cNvSpPr txBox="1">
            <a:spLocks noChangeArrowheads="1"/>
          </p:cNvSpPr>
          <p:nvPr/>
        </p:nvSpPr>
        <p:spPr bwMode="auto">
          <a:xfrm>
            <a:off x="1889125" y="3849688"/>
            <a:ext cx="230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Julie Jameson</a:t>
            </a:r>
            <a:endParaRPr lang="en-US"/>
          </a:p>
        </p:txBody>
      </p:sp>
      <p:sp>
        <p:nvSpPr>
          <p:cNvPr id="34879" name="Text Box 67"/>
          <p:cNvSpPr txBox="1">
            <a:spLocks noChangeArrowheads="1"/>
          </p:cNvSpPr>
          <p:nvPr/>
        </p:nvSpPr>
        <p:spPr bwMode="auto">
          <a:xfrm>
            <a:off x="1889125" y="4306888"/>
            <a:ext cx="2255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Kayla Roberts</a:t>
            </a:r>
            <a:endParaRPr lang="en-US"/>
          </a:p>
        </p:txBody>
      </p:sp>
      <p:sp>
        <p:nvSpPr>
          <p:cNvPr id="34880" name="Text Box 68"/>
          <p:cNvSpPr txBox="1">
            <a:spLocks noChangeArrowheads="1"/>
          </p:cNvSpPr>
          <p:nvPr/>
        </p:nvSpPr>
        <p:spPr bwMode="auto">
          <a:xfrm>
            <a:off x="609600" y="5638800"/>
            <a:ext cx="1835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Tammy Rogers</a:t>
            </a:r>
            <a:endParaRPr lang="en-US" sz="2000"/>
          </a:p>
        </p:txBody>
      </p:sp>
      <p:sp>
        <p:nvSpPr>
          <p:cNvPr id="34881" name="Text Box 69"/>
          <p:cNvSpPr txBox="1">
            <a:spLocks noChangeArrowheads="1"/>
          </p:cNvSpPr>
          <p:nvPr/>
        </p:nvSpPr>
        <p:spPr bwMode="auto">
          <a:xfrm>
            <a:off x="685800" y="5943600"/>
            <a:ext cx="1347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Sue Taylor</a:t>
            </a:r>
            <a:endParaRPr lang="en-US" sz="1800"/>
          </a:p>
        </p:txBody>
      </p:sp>
      <p:sp>
        <p:nvSpPr>
          <p:cNvPr id="34882" name="Text Box 70"/>
          <p:cNvSpPr txBox="1">
            <a:spLocks noChangeArrowheads="1"/>
          </p:cNvSpPr>
          <p:nvPr/>
        </p:nvSpPr>
        <p:spPr bwMode="auto">
          <a:xfrm>
            <a:off x="4648200" y="5562600"/>
            <a:ext cx="185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Martha Hartwig</a:t>
            </a:r>
          </a:p>
        </p:txBody>
      </p:sp>
      <p:sp>
        <p:nvSpPr>
          <p:cNvPr id="34883" name="Text Box 71"/>
          <p:cNvSpPr txBox="1">
            <a:spLocks noChangeArrowheads="1"/>
          </p:cNvSpPr>
          <p:nvPr/>
        </p:nvSpPr>
        <p:spPr bwMode="auto">
          <a:xfrm>
            <a:off x="685800" y="6248400"/>
            <a:ext cx="171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Amy Johnson</a:t>
            </a:r>
            <a:endParaRPr lang="en-US" sz="1800"/>
          </a:p>
        </p:txBody>
      </p:sp>
      <p:sp>
        <p:nvSpPr>
          <p:cNvPr id="34884" name="Text Box 72"/>
          <p:cNvSpPr txBox="1">
            <a:spLocks noChangeArrowheads="1"/>
          </p:cNvSpPr>
          <p:nvPr/>
        </p:nvSpPr>
        <p:spPr bwMode="auto">
          <a:xfrm>
            <a:off x="4724400" y="6248400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Diane Martin</a:t>
            </a:r>
            <a:endParaRPr lang="en-US" sz="1800"/>
          </a:p>
        </p:txBody>
      </p:sp>
      <p:sp>
        <p:nvSpPr>
          <p:cNvPr id="34885" name="Text Box 73"/>
          <p:cNvSpPr txBox="1">
            <a:spLocks noChangeArrowheads="1"/>
          </p:cNvSpPr>
          <p:nvPr/>
        </p:nvSpPr>
        <p:spPr bwMode="auto">
          <a:xfrm>
            <a:off x="4648200" y="5943600"/>
            <a:ext cx="183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Cindy Bronson</a:t>
            </a:r>
            <a:endParaRPr lang="en-US" sz="1800"/>
          </a:p>
        </p:txBody>
      </p:sp>
      <p:sp>
        <p:nvSpPr>
          <p:cNvPr id="34886" name="Text Box 74"/>
          <p:cNvSpPr txBox="1">
            <a:spLocks noChangeArrowheads="1"/>
          </p:cNvSpPr>
          <p:nvPr/>
        </p:nvSpPr>
        <p:spPr bwMode="auto">
          <a:xfrm>
            <a:off x="3124200" y="556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8</a:t>
            </a:r>
            <a:endParaRPr lang="en-US" sz="1800"/>
          </a:p>
        </p:txBody>
      </p:sp>
      <p:sp>
        <p:nvSpPr>
          <p:cNvPr id="34887" name="Text Box 75"/>
          <p:cNvSpPr txBox="1">
            <a:spLocks noChangeArrowheads="1"/>
          </p:cNvSpPr>
          <p:nvPr/>
        </p:nvSpPr>
        <p:spPr bwMode="auto">
          <a:xfrm>
            <a:off x="3124200" y="5943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23</a:t>
            </a:r>
            <a:endParaRPr lang="en-US"/>
          </a:p>
        </p:txBody>
      </p:sp>
      <p:sp>
        <p:nvSpPr>
          <p:cNvPr id="34888" name="Text Box 76"/>
          <p:cNvSpPr txBox="1">
            <a:spLocks noChangeArrowheads="1"/>
          </p:cNvSpPr>
          <p:nvPr/>
        </p:nvSpPr>
        <p:spPr bwMode="auto">
          <a:xfrm>
            <a:off x="32004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9</a:t>
            </a:r>
          </a:p>
        </p:txBody>
      </p:sp>
      <p:sp>
        <p:nvSpPr>
          <p:cNvPr id="34889" name="Text Box 77"/>
          <p:cNvSpPr txBox="1">
            <a:spLocks noChangeArrowheads="1"/>
          </p:cNvSpPr>
          <p:nvPr/>
        </p:nvSpPr>
        <p:spPr bwMode="auto">
          <a:xfrm>
            <a:off x="6934200" y="5562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20</a:t>
            </a:r>
          </a:p>
        </p:txBody>
      </p:sp>
      <p:sp>
        <p:nvSpPr>
          <p:cNvPr id="34890" name="Text Box 78"/>
          <p:cNvSpPr txBox="1">
            <a:spLocks noChangeArrowheads="1"/>
          </p:cNvSpPr>
          <p:nvPr/>
        </p:nvSpPr>
        <p:spPr bwMode="auto">
          <a:xfrm>
            <a:off x="70104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/>
              <a:t>2</a:t>
            </a:r>
          </a:p>
        </p:txBody>
      </p:sp>
      <p:sp>
        <p:nvSpPr>
          <p:cNvPr id="34891" name="TextBox 81"/>
          <p:cNvSpPr txBox="1">
            <a:spLocks noChangeArrowheads="1"/>
          </p:cNvSpPr>
          <p:nvPr/>
        </p:nvSpPr>
        <p:spPr bwMode="auto">
          <a:xfrm>
            <a:off x="7010400" y="6248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latin typeface="Lucida Sans Unicode" panose="020B0602030504020204" pitchFamily="34" charset="0"/>
              </a:rPr>
              <a:t>5</a:t>
            </a:r>
          </a:p>
        </p:txBody>
      </p:sp>
      <p:sp>
        <p:nvSpPr>
          <p:cNvPr id="79" name="Right Arrow 78"/>
          <p:cNvSpPr/>
          <p:nvPr/>
        </p:nvSpPr>
        <p:spPr>
          <a:xfrm rot="11360505">
            <a:off x="4605338" y="4565650"/>
            <a:ext cx="9017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5486400" y="4495800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Official card only has 9 players </a:t>
            </a:r>
          </a:p>
        </p:txBody>
      </p:sp>
      <p:sp>
        <p:nvSpPr>
          <p:cNvPr id="348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sz="1800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Coach wants to substitute # 23 for # 21.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/>
              <a:t>Legal?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en-US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/>
              <a:t> Yes, straight substitution, you would find # 23 in substitutes, if she is not circled you can use her. Circle #  23 and place her in Sub column for #21</a:t>
            </a:r>
          </a:p>
          <a:p>
            <a:pPr lvl="1" eaLnBrk="1" hangingPunct="1"/>
            <a:endParaRPr lang="en-US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/>
              <a:t> What if # 23 was circled?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/>
              <a:t> She would be ineligible and you would tell the coach this can not be done.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ea typeface="+mj-ea"/>
                <a:cs typeface="+mj-cs"/>
              </a:rPr>
              <a:t>Second Change: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2362200" y="3886200"/>
            <a:ext cx="457200" cy="3810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6992938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owchart: Connector 4"/>
          <p:cNvSpPr/>
          <p:nvPr/>
        </p:nvSpPr>
        <p:spPr>
          <a:xfrm>
            <a:off x="2819400" y="5105400"/>
            <a:ext cx="381000" cy="304800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24400" y="3352800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400" b="1">
                <a:solidFill>
                  <a:schemeClr val="accent2"/>
                </a:solidFill>
                <a:latin typeface="Lucida Sans Unicode" panose="020B0602030504020204" pitchFamily="34" charset="0"/>
              </a:rPr>
              <a:t>23</a:t>
            </a:r>
            <a:endParaRPr lang="en-US" sz="1200" b="1">
              <a:solidFill>
                <a:schemeClr val="accent2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ea typeface="+mj-ea"/>
                <a:cs typeface="+mj-cs"/>
              </a:rPr>
              <a:t>Practice Line Up Changes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 u="sng"/>
              <a:t>First Change</a:t>
            </a:r>
            <a:r>
              <a:rPr lang="en-US"/>
              <a:t>: 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     Diane Martin # </a:t>
            </a:r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/>
              <a:t> substituting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	for Julie Jameson #21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/>
              <a:t>     Find number # </a:t>
            </a:r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/>
              <a:t> in the substitutes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                      circle # 5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           then place her in for # 21.</a:t>
            </a:r>
          </a:p>
          <a:p>
            <a:pPr eaLnBrk="1" hangingPunct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Practice Line Up Changes: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495800" y="4267200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6781800" y="56388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000" y="3581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</a:t>
            </a:r>
            <a:r>
              <a:rPr lang="en-US" u="sng"/>
              <a:t>Second Change: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 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Tammy Rodgers # </a:t>
            </a: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/>
              <a:t> substitutes the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	DP  Sally Sylvester #10.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/>
              <a:t>     Find number # </a:t>
            </a: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/>
              <a:t> in the substitutes,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		 circle # </a:t>
            </a: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/>
              <a:t>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	then place her in for # 10.</a:t>
            </a:r>
          </a:p>
          <a:p>
            <a:pPr eaLnBrk="1" hangingPunct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Practice Line Up Changes:</a:t>
            </a:r>
          </a:p>
        </p:txBody>
      </p:sp>
      <p:sp>
        <p:nvSpPr>
          <p:cNvPr id="4" name="Flowchart: Connector 3"/>
          <p:cNvSpPr/>
          <p:nvPr/>
        </p:nvSpPr>
        <p:spPr>
          <a:xfrm flipH="1">
            <a:off x="4572000" y="4267200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988" name="Picture 4" descr="https://encrypted-tbn1.gstatic.com/images?q=tbn:ANd9GcQ7LtfyLlIAQgzL2EiLDoWJYgnE9UKq96nGBLZH24enK2WpJhX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990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2" name="TextBox 7"/>
          <p:cNvSpPr txBox="1">
            <a:spLocks noChangeArrowheads="1"/>
          </p:cNvSpPr>
          <p:nvPr/>
        </p:nvSpPr>
        <p:spPr bwMode="auto">
          <a:xfrm>
            <a:off x="4953000" y="3657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53000" y="2057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sz="2300"/>
              <a:t>	</a:t>
            </a:r>
            <a:r>
              <a:rPr lang="en-US" sz="2300" u="sng"/>
              <a:t>Third Change:</a:t>
            </a:r>
            <a:r>
              <a:rPr lang="en-US" sz="2300"/>
              <a:t>		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230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sz="2300"/>
              <a:t>		Karyn Perez # </a:t>
            </a:r>
            <a:r>
              <a:rPr lang="en-US" sz="2300">
                <a:solidFill>
                  <a:srgbClr val="FF0000"/>
                </a:solidFill>
              </a:rPr>
              <a:t>19</a:t>
            </a:r>
            <a:r>
              <a:rPr lang="en-US" sz="2300"/>
              <a:t>, the FLEX, running for		            Tammy Rodgers # 8</a:t>
            </a:r>
          </a:p>
          <a:p>
            <a:pPr eaLnBrk="1" hangingPunct="1">
              <a:lnSpc>
                <a:spcPct val="80000"/>
              </a:lnSpc>
            </a:pPr>
            <a:endParaRPr lang="en-US" sz="2300"/>
          </a:p>
          <a:p>
            <a:pPr eaLnBrk="1" hangingPunct="1">
              <a:lnSpc>
                <a:spcPct val="80000"/>
              </a:lnSpc>
            </a:pPr>
            <a:endParaRPr lang="en-US" sz="23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300"/>
              <a:t>#</a:t>
            </a:r>
            <a:r>
              <a:rPr lang="en-US" sz="2300">
                <a:solidFill>
                  <a:srgbClr val="FF0000"/>
                </a:solidFill>
              </a:rPr>
              <a:t>19</a:t>
            </a:r>
            <a:r>
              <a:rPr lang="en-US" sz="2300"/>
              <a:t> is the Flex, #8 is the DP.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sz="2300"/>
              <a:t>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300"/>
              <a:t>The Flex can play offense for the DP put an </a:t>
            </a:r>
            <a:r>
              <a:rPr lang="en-US" sz="2300">
                <a:solidFill>
                  <a:srgbClr val="FF0000"/>
                </a:solidFill>
              </a:rPr>
              <a:t>X</a:t>
            </a:r>
            <a:r>
              <a:rPr lang="en-US" sz="2300"/>
              <a:t> in the DP slot.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3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300"/>
              <a:t>Circle # </a:t>
            </a:r>
            <a:r>
              <a:rPr lang="en-US" sz="2300">
                <a:solidFill>
                  <a:srgbClr val="FF0000"/>
                </a:solidFill>
              </a:rPr>
              <a:t>8</a:t>
            </a:r>
            <a:r>
              <a:rPr lang="en-US" sz="2300"/>
              <a:t>, she has left the game.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br>
              <a:rPr lang="en-US" sz="2300"/>
            </a:br>
            <a:endParaRPr lang="en-US" sz="23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Practice Line Up Changes: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1981200" y="4953000"/>
            <a:ext cx="3810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4036" name="Picture 4" descr="https://encrypted-tbn1.gstatic.com/images?q=tbn:ANd9GcTbxz-cFAmlAJ2zimlfrtA4VXGyMn2dY7HwMwdUKiLu7irs-8n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5762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ea typeface="+mn-ea"/>
                <a:cs typeface="+mn-cs"/>
              </a:rPr>
              <a:t>Each team must submit a complete lineup card to the plate umpire at the pregame meeting at home plate.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ea typeface="+mn-ea"/>
                <a:cs typeface="+mn-cs"/>
              </a:rPr>
              <a:t>Confirm that the lineup card has players first, last names and positions listed along with all substitutes.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ea typeface="+mn-ea"/>
                <a:cs typeface="+mn-cs"/>
              </a:rPr>
              <a:t>Make sure there are no duplicate numbers.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ea typeface="+mn-ea"/>
                <a:cs typeface="+mn-cs"/>
              </a:rPr>
              <a:t>Make sure there are at least 9 or10 players listed in the starting position.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ea typeface="+mn-ea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ea typeface="+mj-ea"/>
                <a:cs typeface="+mj-cs"/>
              </a:rPr>
              <a:t>Pre-Game Meeting: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060" name="TextBox 7"/>
          <p:cNvSpPr txBox="1">
            <a:spLocks noChangeArrowheads="1"/>
          </p:cNvSpPr>
          <p:nvPr/>
        </p:nvSpPr>
        <p:spPr bwMode="auto">
          <a:xfrm>
            <a:off x="4953000" y="3657600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5</a:t>
            </a:r>
          </a:p>
        </p:txBody>
      </p:sp>
      <p:sp>
        <p:nvSpPr>
          <p:cNvPr id="45061" name="TextBox 8"/>
          <p:cNvSpPr txBox="1">
            <a:spLocks noChangeArrowheads="1"/>
          </p:cNvSpPr>
          <p:nvPr/>
        </p:nvSpPr>
        <p:spPr bwMode="auto">
          <a:xfrm>
            <a:off x="4953000" y="2057400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latin typeface="Lucida Sans Unicode" panose="020B0602030504020204" pitchFamily="34" charset="0"/>
              </a:rPr>
              <a:t>8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10200" y="2057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latin typeface="Lucida Sans Unicode" panose="020B0602030504020204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Note: </a:t>
            </a:r>
          </a:p>
          <a:p>
            <a:pPr eaLnBrk="1" hangingPunct="1"/>
            <a:endParaRPr lang="en-US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/>
              <a:t>You can only have ONE un-circled number	                       or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X in each of the slots on the line up card.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Practice Line Up Changes: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</a:t>
            </a:r>
            <a:r>
              <a:rPr lang="en-US" u="sng"/>
              <a:t>Fourth Change:</a:t>
            </a:r>
          </a:p>
          <a:p>
            <a:pPr eaLnBrk="1" hangingPunct="1"/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  Re-enter Sally Sylvester #10 to hit.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  Find #10 – if she is not circled,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	   she can re-enter.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                   Circle the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 </a:t>
            </a:r>
          </a:p>
          <a:p>
            <a:pPr eaLnBrk="1" hangingPunct="1"/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/>
            <a:endParaRPr lang="en-US"/>
          </a:p>
          <a:p>
            <a:pPr lvl="1" eaLnBrk="1" hangingPunct="1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Practice Line Up Card: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572000" y="4724400"/>
            <a:ext cx="365125" cy="365125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132" name="TextBox 7"/>
          <p:cNvSpPr txBox="1">
            <a:spLocks noChangeArrowheads="1"/>
          </p:cNvSpPr>
          <p:nvPr/>
        </p:nvSpPr>
        <p:spPr bwMode="auto">
          <a:xfrm>
            <a:off x="4953000" y="3657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0000"/>
                </a:solidFill>
                <a:latin typeface="Lucida Sans Unicode" panose="020B0602030504020204" pitchFamily="34" charset="0"/>
              </a:rPr>
              <a:t>5</a:t>
            </a:r>
          </a:p>
        </p:txBody>
      </p:sp>
      <p:sp>
        <p:nvSpPr>
          <p:cNvPr id="48133" name="TextBox 8"/>
          <p:cNvSpPr txBox="1">
            <a:spLocks noChangeArrowheads="1"/>
          </p:cNvSpPr>
          <p:nvPr/>
        </p:nvSpPr>
        <p:spPr bwMode="auto">
          <a:xfrm>
            <a:off x="4953000" y="2057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0000"/>
                </a:solidFill>
                <a:latin typeface="Lucida Sans Unicode" panose="020B0602030504020204" pitchFamily="34" charset="0"/>
              </a:rPr>
              <a:t>8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135" name="TextBox 10"/>
          <p:cNvSpPr txBox="1">
            <a:spLocks noChangeArrowheads="1"/>
          </p:cNvSpPr>
          <p:nvPr/>
        </p:nvSpPr>
        <p:spPr bwMode="auto">
          <a:xfrm>
            <a:off x="5410200" y="2057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X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5410200" y="2057400"/>
            <a:ext cx="381000" cy="36988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sz="900"/>
              <a:t>	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1400" u="sng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sz="1400"/>
              <a:t>	</a:t>
            </a:r>
            <a:r>
              <a:rPr lang="en-US" sz="2400" u="sng"/>
              <a:t>Fifth Change: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sz="2400"/>
              <a:t> 		Karyn Perez # </a:t>
            </a:r>
            <a:r>
              <a:rPr lang="en-US" sz="2400">
                <a:solidFill>
                  <a:srgbClr val="FF0000"/>
                </a:solidFill>
              </a:rPr>
              <a:t>19</a:t>
            </a:r>
            <a:r>
              <a:rPr lang="en-US" sz="2400"/>
              <a:t>	will run for	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sz="2400"/>
              <a:t>			 Sally Sylvester #10. </a:t>
            </a:r>
          </a:p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/>
              <a:t>#</a:t>
            </a:r>
            <a:r>
              <a:rPr lang="en-US" sz="2400">
                <a:solidFill>
                  <a:srgbClr val="FF0000"/>
                </a:solidFill>
              </a:rPr>
              <a:t>19</a:t>
            </a:r>
            <a:r>
              <a:rPr lang="en-US" sz="2400"/>
              <a:t> is the Flex, #10 is the DP.  The Flex can run for the DP.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/>
              <a:t> Put an </a:t>
            </a:r>
            <a:r>
              <a:rPr lang="en-US" sz="2400">
                <a:solidFill>
                  <a:srgbClr val="FF0000"/>
                </a:solidFill>
              </a:rPr>
              <a:t>X</a:t>
            </a:r>
            <a:r>
              <a:rPr lang="en-US" sz="2400"/>
              <a:t> in the DP slot.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/>
              <a:t>If someone comes into a slot, someone must go out of that slot.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/>
              <a:t>Circle # 10.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br>
              <a:rPr lang="en-US" sz="1400"/>
            </a:br>
            <a:endParaRPr lang="en-US" sz="140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90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90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9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Practice Line Up Changes: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2133600" y="5562600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180" name="TextBox 7"/>
          <p:cNvSpPr txBox="1">
            <a:spLocks noChangeArrowheads="1"/>
          </p:cNvSpPr>
          <p:nvPr/>
        </p:nvSpPr>
        <p:spPr bwMode="auto">
          <a:xfrm>
            <a:off x="4953000" y="3657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0000"/>
                </a:solidFill>
                <a:latin typeface="Lucida Sans Unicode" panose="020B0602030504020204" pitchFamily="34" charset="0"/>
              </a:rPr>
              <a:t>5</a:t>
            </a:r>
          </a:p>
        </p:txBody>
      </p:sp>
      <p:sp>
        <p:nvSpPr>
          <p:cNvPr id="50181" name="TextBox 8"/>
          <p:cNvSpPr txBox="1">
            <a:spLocks noChangeArrowheads="1"/>
          </p:cNvSpPr>
          <p:nvPr/>
        </p:nvSpPr>
        <p:spPr bwMode="auto">
          <a:xfrm>
            <a:off x="4953000" y="2057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8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183" name="TextBox 10"/>
          <p:cNvSpPr txBox="1">
            <a:spLocks noChangeArrowheads="1"/>
          </p:cNvSpPr>
          <p:nvPr/>
        </p:nvSpPr>
        <p:spPr bwMode="auto">
          <a:xfrm>
            <a:off x="5410200" y="2057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X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5410200" y="2057400"/>
            <a:ext cx="381000" cy="36988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4267200" y="20574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43600" y="2057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sz="2400"/>
              <a:t>  </a:t>
            </a:r>
            <a:r>
              <a:rPr lang="en-US" sz="2400" u="sng"/>
              <a:t>Sixth Change:</a:t>
            </a:r>
          </a:p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sz="2400"/>
              <a:t>		Re-enter Julie Jameson #21.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/>
              <a:t>Find #21 – if she is not circled, she can come back in.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/>
              <a:t>If someone comes into a slot, someone must go out of that slot.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2400"/>
              <a:t>Circle # </a:t>
            </a:r>
            <a:r>
              <a:rPr lang="en-US" sz="2400">
                <a:solidFill>
                  <a:srgbClr val="FF0000"/>
                </a:solidFill>
              </a:rPr>
              <a:t>5</a:t>
            </a:r>
            <a:r>
              <a:rPr lang="en-US" sz="2400"/>
              <a:t>.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br>
              <a:rPr lang="en-US" sz="2400"/>
            </a:br>
            <a:endParaRPr lang="en-US" sz="240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240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US" sz="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Practice Line Up Card: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2057400" y="4800600"/>
            <a:ext cx="365125" cy="365125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28" name="TextBox 7"/>
          <p:cNvSpPr txBox="1">
            <a:spLocks noChangeArrowheads="1"/>
          </p:cNvSpPr>
          <p:nvPr/>
        </p:nvSpPr>
        <p:spPr bwMode="auto">
          <a:xfrm>
            <a:off x="4953000" y="3657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5</a:t>
            </a:r>
          </a:p>
        </p:txBody>
      </p:sp>
      <p:sp>
        <p:nvSpPr>
          <p:cNvPr id="52229" name="TextBox 8"/>
          <p:cNvSpPr txBox="1">
            <a:spLocks noChangeArrowheads="1"/>
          </p:cNvSpPr>
          <p:nvPr/>
        </p:nvSpPr>
        <p:spPr bwMode="auto">
          <a:xfrm>
            <a:off x="4953000" y="2057400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C00000"/>
                </a:solidFill>
                <a:latin typeface="Lucida Sans Unicode" panose="020B0602030504020204" pitchFamily="34" charset="0"/>
              </a:rPr>
              <a:t>8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1" name="TextBox 10"/>
          <p:cNvSpPr txBox="1">
            <a:spLocks noChangeArrowheads="1"/>
          </p:cNvSpPr>
          <p:nvPr/>
        </p:nvSpPr>
        <p:spPr bwMode="auto">
          <a:xfrm>
            <a:off x="5410200" y="2057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X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5410200" y="2057400"/>
            <a:ext cx="381000" cy="36988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4267200" y="20574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4" name="TextBox 14"/>
          <p:cNvSpPr txBox="1">
            <a:spLocks noChangeArrowheads="1"/>
          </p:cNvSpPr>
          <p:nvPr/>
        </p:nvSpPr>
        <p:spPr bwMode="auto">
          <a:xfrm>
            <a:off x="5943600" y="2057400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X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4953000" y="36576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    </a:t>
            </a:r>
            <a:r>
              <a:rPr lang="en-US" u="sng"/>
              <a:t>Seventh Change: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u="sng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        Diane Martin # </a:t>
            </a:r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/>
              <a:t> substituted for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			 Donna Hicks # 18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/>
              <a:t>Tell the coach she cannot use # </a:t>
            </a:r>
            <a:r>
              <a:rPr lang="en-US">
                <a:solidFill>
                  <a:srgbClr val="FF0000"/>
                </a:solidFill>
              </a:rPr>
              <a:t>5</a:t>
            </a:r>
            <a:r>
              <a:rPr lang="en-US"/>
              <a:t> as a substitute, because she was already used in the game.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u="sng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Practice Line Up Card: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6172200" y="3581400"/>
            <a:ext cx="381000" cy="3810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/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276" name="TextBox 7"/>
          <p:cNvSpPr txBox="1">
            <a:spLocks noChangeArrowheads="1"/>
          </p:cNvSpPr>
          <p:nvPr/>
        </p:nvSpPr>
        <p:spPr bwMode="auto">
          <a:xfrm>
            <a:off x="4953000" y="3657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5</a:t>
            </a:r>
          </a:p>
        </p:txBody>
      </p:sp>
      <p:sp>
        <p:nvSpPr>
          <p:cNvPr id="54277" name="TextBox 8"/>
          <p:cNvSpPr txBox="1">
            <a:spLocks noChangeArrowheads="1"/>
          </p:cNvSpPr>
          <p:nvPr/>
        </p:nvSpPr>
        <p:spPr bwMode="auto">
          <a:xfrm>
            <a:off x="4953000" y="2057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8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279" name="TextBox 10"/>
          <p:cNvSpPr txBox="1">
            <a:spLocks noChangeArrowheads="1"/>
          </p:cNvSpPr>
          <p:nvPr/>
        </p:nvSpPr>
        <p:spPr bwMode="auto">
          <a:xfrm>
            <a:off x="5410200" y="2057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sz="1800">
              <a:latin typeface="Lucida Sans Unicode" panose="020B0602030504020204" pitchFamily="34" charset="0"/>
            </a:endParaRPr>
          </a:p>
          <a:p>
            <a:pPr eaLnBrk="1" hangingPunct="1"/>
            <a:endParaRPr lang="en-US" sz="1800">
              <a:latin typeface="Lucida Sans Unicode" panose="020B0602030504020204" pitchFamily="34" charset="0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5410200" y="2057400"/>
            <a:ext cx="381000" cy="36988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4267200" y="20574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282" name="TextBox 14"/>
          <p:cNvSpPr txBox="1">
            <a:spLocks noChangeArrowheads="1"/>
          </p:cNvSpPr>
          <p:nvPr/>
        </p:nvSpPr>
        <p:spPr bwMode="auto">
          <a:xfrm>
            <a:off x="5943600" y="2057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X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4953000" y="36576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7543800" y="5562600"/>
            <a:ext cx="977900" cy="71278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6324600" y="3581400"/>
            <a:ext cx="977900" cy="63658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286" name="TextBox 17"/>
          <p:cNvSpPr txBox="1">
            <a:spLocks noChangeArrowheads="1"/>
          </p:cNvSpPr>
          <p:nvPr/>
        </p:nvSpPr>
        <p:spPr bwMode="auto">
          <a:xfrm>
            <a:off x="5486400" y="2057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Lucida Sans Unicode" panose="020B0602030504020204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If the DP/FLEX is used, verify  with the coach the player listed as the DP is the one who will hit for the  FLEX in the 10</a:t>
            </a:r>
            <a:r>
              <a:rPr lang="en-US" baseline="30000"/>
              <a:t>th</a:t>
            </a:r>
            <a:r>
              <a:rPr lang="en-US"/>
              <a:t> spot.</a:t>
            </a:r>
          </a:p>
          <a:p>
            <a:pPr eaLnBrk="1" hangingPunct="1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ea typeface="+mj-ea"/>
                <a:cs typeface="+mj-cs"/>
              </a:rPr>
              <a:t>Pre-Game Meeting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If a player is circled she can not re-enter.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 If someone comes into a slot,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sz="2800"/>
              <a:t>   someone must go out of that slot.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800"/>
          </a:p>
          <a:p>
            <a:pPr eaLnBrk="1" hangingPunct="1"/>
            <a:r>
              <a:rPr lang="en-US" sz="2800"/>
              <a:t>As long as the DP has a bat and is on offense and the FLEX uses her glove to play defense there is no substitution.</a:t>
            </a:r>
          </a:p>
          <a:p>
            <a:pPr eaLnBrk="1" hangingPunct="1"/>
            <a:endParaRPr lang="en-US" sz="240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400"/>
          </a:p>
          <a:p>
            <a:pPr eaLnBrk="1" hangingPunct="1"/>
            <a:endParaRPr lang="en-US" sz="240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sz="2400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Keys to Remember: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         </a:t>
            </a:r>
            <a:r>
              <a:rPr lang="en-US" sz="4800" u="sng" dirty="0">
                <a:ea typeface="+mj-ea"/>
                <a:cs typeface="+mj-cs"/>
              </a:rPr>
              <a:t>DP       </a:t>
            </a:r>
            <a:r>
              <a:rPr lang="en-US" sz="4800" u="sng" dirty="0" err="1">
                <a:ea typeface="+mj-ea"/>
                <a:cs typeface="+mj-cs"/>
              </a:rPr>
              <a:t>vs</a:t>
            </a:r>
            <a:r>
              <a:rPr lang="en-US" sz="4800" u="sng" dirty="0">
                <a:ea typeface="+mj-ea"/>
                <a:cs typeface="+mj-cs"/>
              </a:rPr>
              <a:t>      FLEX</a:t>
            </a:r>
            <a:endParaRPr lang="en-US" u="sng" dirty="0">
              <a:ea typeface="+mj-ea"/>
              <a:cs typeface="+mj-cs"/>
            </a:endParaRPr>
          </a:p>
        </p:txBody>
      </p:sp>
      <p:sp>
        <p:nvSpPr>
          <p:cNvPr id="18434" name="Text Placeholder 4"/>
          <p:cNvSpPr>
            <a:spLocks noGrp="1"/>
          </p:cNvSpPr>
          <p:nvPr>
            <p:ph type="body" idx="1"/>
          </p:nvPr>
        </p:nvSpPr>
        <p:spPr>
          <a:xfrm>
            <a:off x="457200" y="4648200"/>
            <a:ext cx="4040188" cy="1524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en-US"/>
              <a:t>   DP :  Plays Offense </a:t>
            </a:r>
          </a:p>
          <a:p>
            <a:pPr eaLnBrk="1" hangingPunct="1"/>
            <a:r>
              <a:rPr lang="en-US"/>
              <a:t>     Bats for the FLEX</a:t>
            </a:r>
          </a:p>
        </p:txBody>
      </p:sp>
      <p:sp>
        <p:nvSpPr>
          <p:cNvPr id="18435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8200" y="4648200"/>
            <a:ext cx="4041775" cy="1524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en-US"/>
              <a:t>  FLEX :   Plays Defense</a:t>
            </a:r>
          </a:p>
          <a:p>
            <a:pPr eaLnBrk="1" hangingPunct="1"/>
            <a:r>
              <a:rPr lang="en-US"/>
              <a:t>        </a:t>
            </a:r>
          </a:p>
        </p:txBody>
      </p:sp>
      <p:pic>
        <p:nvPicPr>
          <p:cNvPr id="18436" name="Content Placeholder 3" descr="https://encrypted-tbn1.gstatic.com/images?q=tbn:ANd9GcTbxz-cFAmlAJ2zimlfrtA4VXGyMn2dY7HwMwdUKiLu7irs-8nl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514600"/>
            <a:ext cx="1181100" cy="1905000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</p:pic>
      <p:pic>
        <p:nvPicPr>
          <p:cNvPr id="18437" name="Content Placeholder 7" descr="https://encrypted-tbn1.gstatic.com/images?q=tbn:ANd9GcTbxz-cFAmlAJ2zimlfrtA4VXGyMn2dY7HwMwdUKiLu7irs-8nl">
            <a:hlinkClick r:id="rId2"/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828800"/>
            <a:ext cx="1752600" cy="2743200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8" descr="https://encrypted-tbn1.gstatic.com/images?q=tbn:ANd9GcQOqeKw9KPJhkQSIn5P_zltk290ng3-2OdVSXM_zcI8qAVaIqC_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2209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  FLEX Duties: </a:t>
            </a:r>
          </a:p>
        </p:txBody>
      </p:sp>
      <p:pic>
        <p:nvPicPr>
          <p:cNvPr id="19458" name="Content Placeholder 7" descr="https://encrypted-tbn1.gstatic.com/images?q=tbn:ANd9GcTbxz-cFAmlAJ2zimlfrtA4VXGyMn2dY7HwMwdUKiLu7irs-8nl">
            <a:hlinkClick r:id="rId2"/>
          </p:cNvPr>
          <p:cNvPicPr>
            <a:picLocks noGrp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219200"/>
            <a:ext cx="1714500" cy="2590800"/>
          </a:xfrm>
        </p:spPr>
      </p:pic>
      <p:sp>
        <p:nvSpPr>
          <p:cNvPr id="19459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2667000" y="1447800"/>
            <a:ext cx="4953000" cy="47244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/>
            <a:r>
              <a:rPr lang="en-US"/>
              <a:t>Can play defense for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/>
              <a:t>        any player.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Run for the DP.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Hit for the DP.</a:t>
            </a:r>
          </a:p>
        </p:txBody>
      </p:sp>
      <p:pic>
        <p:nvPicPr>
          <p:cNvPr id="19460" name="irc_mi" descr="http://4.bp.blogspot.com/_5Uc_FMB9ec0/S-7tFTjeCLI/AAAAAAAAAVg/yZ3e5ifgrpw/s320/Girl+Catching+a+Softb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1600"/>
            <a:ext cx="155098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3" descr="https://encrypted-tbn1.gstatic.com/images?q=tbn:ANd9GcQOqeKw9KPJhkQSIn5P_zltk290ng3-2OdVSXM_zcI8qAVaIqC_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114617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irc_mi" descr="http://users.rowan.edu/~benede36/fastpitch-softball-clipart-17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33800"/>
            <a:ext cx="19399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  DP Duties:</a:t>
            </a:r>
          </a:p>
        </p:txBody>
      </p:sp>
      <p:pic>
        <p:nvPicPr>
          <p:cNvPr id="20482" name="Content Placeholder 3" descr="https://encrypted-tbn1.gstatic.com/images?q=tbn:ANd9GcQOqeKw9KPJhkQSIn5P_zltk290ng3-2OdVSXM_zcI8qAVaIqC_">
            <a:hlinkClick r:id="rId2"/>
          </p:cNvPr>
          <p:cNvPicPr>
            <a:picLocks noGrp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00200"/>
            <a:ext cx="2362200" cy="2895600"/>
          </a:xfrm>
        </p:spPr>
      </p:pic>
      <p:sp>
        <p:nvSpPr>
          <p:cNvPr id="20483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3276600" y="914400"/>
            <a:ext cx="4876800" cy="4724400"/>
          </a:xfrm>
        </p:spPr>
        <p:txBody>
          <a:bodyPr/>
          <a:lstStyle/>
          <a:p>
            <a:pPr eaLnBrk="1" hangingPunct="1"/>
            <a:r>
              <a:rPr lang="en-US"/>
              <a:t>She can only run for the FLEX.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She can only bat for the FLEX.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She may play defense for any player. </a:t>
            </a:r>
          </a:p>
        </p:txBody>
      </p:sp>
      <p:pic>
        <p:nvPicPr>
          <p:cNvPr id="20484" name="irc_mi" descr="http://users.rowan.edu/~benede36/fastpitch-softball-clipart-17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95400"/>
            <a:ext cx="19399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9" descr="https://encrypted-tbn1.gstatic.com/images?q=tbn:ANd9GcS1zr7E-xI9i0HfqAxNZIs3pW10iBbE4g0OU8y7jQIRPV29VumP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05400"/>
            <a:ext cx="236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irc_mi" descr="http://www2.neenah.k12.wi.us/cl/newsletter/S03B3178F.1/fastpitch-softball-clipart-red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968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/>
            <a:r>
              <a:rPr lang="en-US"/>
              <a:t>Players not listed on the lineup card are not eligible to play.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/>
            <a:r>
              <a:rPr lang="en-US"/>
              <a:t>All players listed in the starting lineup must be in uniform, in the dugout area and are available to play at the start of the game.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umpire may ask for the lineup card to be corrected before accepting it as official.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ea typeface="+mj-ea"/>
                <a:cs typeface="+mj-cs"/>
              </a:rPr>
              <a:t>Note: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  <a:p>
            <a:pPr eaLnBrk="1" hangingPunct="1"/>
            <a:r>
              <a:rPr lang="en-US"/>
              <a:t>As a preventative measure to avoid possible re-entry eligibility infractions, prior to the game, circle all starters that are listed on the bottom of the line up card.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3200" dirty="0">
                <a:ea typeface="+mj-ea"/>
                <a:cs typeface="+mj-cs"/>
              </a:rPr>
            </a:br>
            <a:r>
              <a:rPr lang="en-US" sz="3200" dirty="0">
                <a:ea typeface="+mj-ea"/>
                <a:cs typeface="+mj-cs"/>
              </a:rPr>
              <a:t>Helpful hint:</a:t>
            </a:r>
            <a:br>
              <a:rPr lang="en-US" sz="3200" dirty="0">
                <a:ea typeface="+mj-ea"/>
                <a:cs typeface="+mj-cs"/>
              </a:rPr>
            </a:br>
            <a:endParaRPr lang="en-US" sz="3200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1026</TotalTime>
  <Words>1093</Words>
  <Application>Microsoft Office PowerPoint</Application>
  <PresentationFormat>On-screen Show (4:3)</PresentationFormat>
  <Paragraphs>322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Lineup Card  Management</vt:lpstr>
      <vt:lpstr> The following information shall be recorded on the lineup card: </vt:lpstr>
      <vt:lpstr>Pre-Game Meeting:</vt:lpstr>
      <vt:lpstr>Pre-Game Meeting</vt:lpstr>
      <vt:lpstr>         DP       vs      FLEX</vt:lpstr>
      <vt:lpstr>  FLEX Duties: </vt:lpstr>
      <vt:lpstr>  DP Duties:</vt:lpstr>
      <vt:lpstr>Note:</vt:lpstr>
      <vt:lpstr> Helpful hint: </vt:lpstr>
      <vt:lpstr>What must be recorded?</vt:lpstr>
      <vt:lpstr> When accepting a lineup card change: </vt:lpstr>
      <vt:lpstr>Tracking the players movement</vt:lpstr>
      <vt:lpstr>PowerPoint Presentation</vt:lpstr>
      <vt:lpstr>To track the DP or FLEX use an “X”instead of a number</vt:lpstr>
      <vt:lpstr>DP/FLEX:</vt:lpstr>
      <vt:lpstr>DP/FLEX</vt:lpstr>
      <vt:lpstr>                         Review   Starters:</vt:lpstr>
      <vt:lpstr>                          Review  Substitutes:</vt:lpstr>
      <vt:lpstr>Examples:</vt:lpstr>
      <vt:lpstr>First Change:</vt:lpstr>
      <vt:lpstr>PowerPoint Presentation</vt:lpstr>
      <vt:lpstr>Second Change:</vt:lpstr>
      <vt:lpstr>PowerPoint Presentation</vt:lpstr>
      <vt:lpstr>Practice Line Up Changes</vt:lpstr>
      <vt:lpstr>Practice Line Up Changes:</vt:lpstr>
      <vt:lpstr>PowerPoint Presentation</vt:lpstr>
      <vt:lpstr>Practice Line Up Changes:</vt:lpstr>
      <vt:lpstr>PowerPoint Presentation</vt:lpstr>
      <vt:lpstr>Practice Line Up Changes:</vt:lpstr>
      <vt:lpstr>PowerPoint Presentation</vt:lpstr>
      <vt:lpstr>Practice Line Up Changes:</vt:lpstr>
      <vt:lpstr>Practice Line Up Card:</vt:lpstr>
      <vt:lpstr>PowerPoint Presentation</vt:lpstr>
      <vt:lpstr>Practice Line Up Changes:</vt:lpstr>
      <vt:lpstr>PowerPoint Presentation</vt:lpstr>
      <vt:lpstr>Practice Line Up Card:</vt:lpstr>
      <vt:lpstr>PowerPoint Presentation</vt:lpstr>
      <vt:lpstr>Practice Line Up Card:</vt:lpstr>
      <vt:lpstr>PowerPoint Presentation</vt:lpstr>
      <vt:lpstr>Keys to Remember: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Lineup Card  Management</dc:title>
  <dc:creator>owner</dc:creator>
  <cp:lastModifiedBy>Russ Medina</cp:lastModifiedBy>
  <cp:revision>64</cp:revision>
  <dcterms:created xsi:type="dcterms:W3CDTF">2013-02-17T02:56:24Z</dcterms:created>
  <dcterms:modified xsi:type="dcterms:W3CDTF">2018-12-19T14:44:09Z</dcterms:modified>
</cp:coreProperties>
</file>